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53"/>
  </p:notesMasterIdLst>
  <p:sldIdLst>
    <p:sldId id="608" r:id="rId2"/>
    <p:sldId id="830" r:id="rId3"/>
    <p:sldId id="796" r:id="rId4"/>
    <p:sldId id="845" r:id="rId5"/>
    <p:sldId id="844" r:id="rId6"/>
    <p:sldId id="831" r:id="rId7"/>
    <p:sldId id="846" r:id="rId8"/>
    <p:sldId id="847" r:id="rId9"/>
    <p:sldId id="848" r:id="rId10"/>
    <p:sldId id="849" r:id="rId11"/>
    <p:sldId id="832" r:id="rId12"/>
    <p:sldId id="883" r:id="rId13"/>
    <p:sldId id="850" r:id="rId14"/>
    <p:sldId id="851" r:id="rId15"/>
    <p:sldId id="852" r:id="rId16"/>
    <p:sldId id="853" r:id="rId17"/>
    <p:sldId id="833" r:id="rId18"/>
    <p:sldId id="854" r:id="rId19"/>
    <p:sldId id="855" r:id="rId20"/>
    <p:sldId id="834" r:id="rId21"/>
    <p:sldId id="856" r:id="rId22"/>
    <p:sldId id="857" r:id="rId23"/>
    <p:sldId id="858" r:id="rId24"/>
    <p:sldId id="835" r:id="rId25"/>
    <p:sldId id="860" r:id="rId26"/>
    <p:sldId id="861" r:id="rId27"/>
    <p:sldId id="836" r:id="rId28"/>
    <p:sldId id="837" r:id="rId29"/>
    <p:sldId id="838" r:id="rId30"/>
    <p:sldId id="862" r:id="rId31"/>
    <p:sldId id="863" r:id="rId32"/>
    <p:sldId id="864" r:id="rId33"/>
    <p:sldId id="865" r:id="rId34"/>
    <p:sldId id="866" r:id="rId35"/>
    <p:sldId id="867" r:id="rId36"/>
    <p:sldId id="839" r:id="rId37"/>
    <p:sldId id="869" r:id="rId38"/>
    <p:sldId id="881" r:id="rId39"/>
    <p:sldId id="882" r:id="rId40"/>
    <p:sldId id="872" r:id="rId41"/>
    <p:sldId id="873" r:id="rId42"/>
    <p:sldId id="874" r:id="rId43"/>
    <p:sldId id="840" r:id="rId44"/>
    <p:sldId id="875" r:id="rId45"/>
    <p:sldId id="842" r:id="rId46"/>
    <p:sldId id="841" r:id="rId47"/>
    <p:sldId id="876" r:id="rId48"/>
    <p:sldId id="877" r:id="rId49"/>
    <p:sldId id="843" r:id="rId50"/>
    <p:sldId id="879" r:id="rId51"/>
    <p:sldId id="880" r:id="rId52"/>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00FF"/>
    <a:srgbClr val="CC99FF"/>
    <a:srgbClr val="6699FF"/>
    <a:srgbClr val="99FFCC"/>
    <a:srgbClr val="FF5050"/>
    <a:srgbClr val="99FF66"/>
    <a:srgbClr val="FFFFCC"/>
    <a:srgbClr val="339933"/>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2" autoAdjust="0"/>
    <p:restoredTop sz="94620" autoAdjust="0"/>
  </p:normalViewPr>
  <p:slideViewPr>
    <p:cSldViewPr snapToGrid="0">
      <p:cViewPr varScale="1">
        <p:scale>
          <a:sx n="102" d="100"/>
          <a:sy n="102" d="100"/>
        </p:scale>
        <p:origin x="132" y="810"/>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a:extLst>
              <a:ext uri="{FF2B5EF4-FFF2-40B4-BE49-F238E27FC236}">
                <a16:creationId xmlns:a16="http://schemas.microsoft.com/office/drawing/2014/main" id="{88E6FB7E-0C9D-F717-DA7C-BFC587DF8DFF}"/>
              </a:ext>
            </a:extLst>
          </p:cNvPr>
          <p:cNvSpPr>
            <a:spLocks noGrp="1"/>
          </p:cNvSpPr>
          <p:nvPr>
            <p:ph type="sldNum" sz="quarter" idx="10"/>
          </p:nvPr>
        </p:nvSpPr>
        <p:spPr>
          <a:xfrm>
            <a:off x="6925950" y="6364992"/>
            <a:ext cx="2057400" cy="365125"/>
          </a:xfrm>
        </p:spPr>
        <p:txBody>
          <a:bodyPr/>
          <a:lstStyle>
            <a:lvl1pPr>
              <a:defRPr b="1">
                <a:solidFill>
                  <a:schemeClr val="bg1"/>
                </a:solidFill>
              </a:defRPr>
            </a:lvl1pPr>
          </a:lstStyle>
          <a:p>
            <a:fld id="{48B47BF4-C530-47F3-8F78-E261EA428483}" type="slidenum">
              <a:rPr lang="en-US" smtClean="0"/>
              <a:pPr/>
              <a:t>‹#›</a:t>
            </a:fld>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1A55547E-1B7D-C660-CA6C-5977C4B90B2B}"/>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B47BF4-C530-47F3-8F78-E261EA428483}" type="slidenum">
              <a:rPr lang="en-US" smtClean="0"/>
              <a:t>‹#›</a:t>
            </a:fld>
            <a:endParaRPr lang="en-US"/>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ideo" Target="https://www.youtube.com/embed/VpOU0Fo7QfU?feature=oembed" TargetMode="External"/><Relationship Id="rId4"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FcxZ9DyOaUk?start=30&amp;feature=oembed"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FcxZ9DyOaUk?start=30&amp;feature=oembed"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AE2B9-1FBF-4D98-1381-9D8229DE46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DAC4BF-3A63-9B90-F3D1-196C4E21670F}"/>
              </a:ext>
            </a:extLst>
          </p:cNvPr>
          <p:cNvSpPr>
            <a:spLocks noGrp="1"/>
          </p:cNvSpPr>
          <p:nvPr>
            <p:ph type="title"/>
          </p:nvPr>
        </p:nvSpPr>
        <p:spPr>
          <a:xfrm>
            <a:off x="372533" y="177860"/>
            <a:ext cx="8421512" cy="769441"/>
          </a:xfrm>
        </p:spPr>
        <p:txBody>
          <a:bodyPr/>
          <a:lstStyle/>
          <a:p>
            <a:r>
              <a:rPr lang="en-US" sz="4400" dirty="0"/>
              <a:t>“Like Prefers to Dissolve in Like”</a:t>
            </a:r>
          </a:p>
        </p:txBody>
      </p:sp>
      <p:sp>
        <p:nvSpPr>
          <p:cNvPr id="5" name="Content Placeholder 4">
            <a:extLst>
              <a:ext uri="{FF2B5EF4-FFF2-40B4-BE49-F238E27FC236}">
                <a16:creationId xmlns:a16="http://schemas.microsoft.com/office/drawing/2014/main" id="{00CCDE79-791A-85B1-8AA1-71B3ED92E330}"/>
              </a:ext>
            </a:extLst>
          </p:cNvPr>
          <p:cNvSpPr>
            <a:spLocks noGrp="1"/>
          </p:cNvSpPr>
          <p:nvPr>
            <p:ph idx="1"/>
          </p:nvPr>
        </p:nvSpPr>
        <p:spPr>
          <a:xfrm>
            <a:off x="406400" y="4155687"/>
            <a:ext cx="8387645" cy="2393795"/>
          </a:xfrm>
        </p:spPr>
        <p:txBody>
          <a:bodyPr/>
          <a:lstStyle/>
          <a:p>
            <a:pPr marL="0" indent="0">
              <a:buNone/>
            </a:pPr>
            <a:r>
              <a:rPr lang="en-US" dirty="0"/>
              <a:t>What about </a:t>
            </a:r>
            <a:r>
              <a:rPr lang="en-US" dirty="0">
                <a:solidFill>
                  <a:srgbClr val="00FF00"/>
                </a:solidFill>
              </a:rPr>
              <a:t>ionic solvents</a:t>
            </a:r>
            <a:r>
              <a:rPr lang="en-US" dirty="0"/>
              <a:t>?</a:t>
            </a:r>
          </a:p>
          <a:p>
            <a:pPr marL="0" indent="0">
              <a:buNone/>
            </a:pPr>
            <a:r>
              <a:rPr lang="en-US" dirty="0"/>
              <a:t>Yes there are </a:t>
            </a:r>
            <a:r>
              <a:rPr lang="en-US" b="1" dirty="0">
                <a:solidFill>
                  <a:schemeClr val="accent1">
                    <a:lumMod val="60000"/>
                    <a:lumOff val="40000"/>
                  </a:schemeClr>
                </a:solidFill>
              </a:rPr>
              <a:t>ionic solvents</a:t>
            </a:r>
          </a:p>
          <a:p>
            <a:r>
              <a:rPr lang="en-US" dirty="0">
                <a:solidFill>
                  <a:srgbClr val="FFFF00"/>
                </a:solidFill>
              </a:rPr>
              <a:t>Molten salts </a:t>
            </a:r>
            <a:r>
              <a:rPr lang="en-US" dirty="0"/>
              <a:t>(melted NaCl, KNO3, </a:t>
            </a:r>
            <a:r>
              <a:rPr lang="en-US" dirty="0" err="1"/>
              <a:t>etc</a:t>
            </a:r>
            <a:r>
              <a:rPr lang="en-US" dirty="0"/>
              <a:t>)</a:t>
            </a:r>
          </a:p>
          <a:p>
            <a:r>
              <a:rPr lang="en-US" dirty="0">
                <a:solidFill>
                  <a:srgbClr val="FFFF00"/>
                </a:solidFill>
              </a:rPr>
              <a:t>Room temperature ionic liquids </a:t>
            </a:r>
            <a:r>
              <a:rPr lang="en-US" dirty="0"/>
              <a:t>(RTILs)</a:t>
            </a:r>
          </a:p>
        </p:txBody>
      </p:sp>
      <p:sp>
        <p:nvSpPr>
          <p:cNvPr id="2" name="Slide Number Placeholder 1">
            <a:extLst>
              <a:ext uri="{FF2B5EF4-FFF2-40B4-BE49-F238E27FC236}">
                <a16:creationId xmlns:a16="http://schemas.microsoft.com/office/drawing/2014/main" id="{0F2A936C-41F1-554E-29CB-0784ACD6AE25}"/>
              </a:ext>
            </a:extLst>
          </p:cNvPr>
          <p:cNvSpPr>
            <a:spLocks noGrp="1"/>
          </p:cNvSpPr>
          <p:nvPr>
            <p:ph type="sldNum" sz="quarter" idx="10"/>
          </p:nvPr>
        </p:nvSpPr>
        <p:spPr/>
        <p:txBody>
          <a:bodyPr/>
          <a:lstStyle/>
          <a:p>
            <a:fld id="{48B47BF4-C530-47F3-8F78-E261EA428483}" type="slidenum">
              <a:rPr lang="en-US" smtClean="0"/>
              <a:pPr/>
              <a:t>10</a:t>
            </a:fld>
            <a:endParaRPr lang="en-US" dirty="0"/>
          </a:p>
        </p:txBody>
      </p:sp>
      <p:pic>
        <p:nvPicPr>
          <p:cNvPr id="10" name="Picture 9">
            <a:extLst>
              <a:ext uri="{FF2B5EF4-FFF2-40B4-BE49-F238E27FC236}">
                <a16:creationId xmlns:a16="http://schemas.microsoft.com/office/drawing/2014/main" id="{A4F3726D-471D-F6A3-AC02-F511BD6E17B5}"/>
              </a:ext>
            </a:extLst>
          </p:cNvPr>
          <p:cNvPicPr>
            <a:picLocks noChangeAspect="1"/>
          </p:cNvPicPr>
          <p:nvPr/>
        </p:nvPicPr>
        <p:blipFill>
          <a:blip r:embed="rId2"/>
          <a:stretch>
            <a:fillRect/>
          </a:stretch>
        </p:blipFill>
        <p:spPr>
          <a:xfrm>
            <a:off x="1685624" y="1156748"/>
            <a:ext cx="5772752" cy="2909700"/>
          </a:xfrm>
          <a:prstGeom prst="rect">
            <a:avLst/>
          </a:prstGeom>
        </p:spPr>
      </p:pic>
    </p:spTree>
    <p:extLst>
      <p:ext uri="{BB962C8B-B14F-4D97-AF65-F5344CB8AC3E}">
        <p14:creationId xmlns:p14="http://schemas.microsoft.com/office/powerpoint/2010/main" val="180793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D2C7BD-00CE-8142-6F0F-88A5391CB8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8C7B45F-4A7B-AEC1-672D-D8C613513EF6}"/>
              </a:ext>
            </a:extLst>
          </p:cNvPr>
          <p:cNvSpPr>
            <a:spLocks noGrp="1"/>
          </p:cNvSpPr>
          <p:nvPr>
            <p:ph type="title"/>
          </p:nvPr>
        </p:nvSpPr>
        <p:spPr>
          <a:xfrm>
            <a:off x="372533" y="147082"/>
            <a:ext cx="8421512" cy="830997"/>
          </a:xfrm>
        </p:spPr>
        <p:txBody>
          <a:bodyPr/>
          <a:lstStyle/>
          <a:p>
            <a:r>
              <a:rPr lang="en-US" dirty="0"/>
              <a:t>Electrolytes / Nonelectrolytes</a:t>
            </a:r>
          </a:p>
        </p:txBody>
      </p:sp>
      <p:sp>
        <p:nvSpPr>
          <p:cNvPr id="5" name="Content Placeholder 4">
            <a:extLst>
              <a:ext uri="{FF2B5EF4-FFF2-40B4-BE49-F238E27FC236}">
                <a16:creationId xmlns:a16="http://schemas.microsoft.com/office/drawing/2014/main" id="{5D1DB1E4-2F3B-35AA-7A7B-56A5DE425BE9}"/>
              </a:ext>
            </a:extLst>
          </p:cNvPr>
          <p:cNvSpPr>
            <a:spLocks noGrp="1"/>
          </p:cNvSpPr>
          <p:nvPr>
            <p:ph idx="1"/>
          </p:nvPr>
        </p:nvSpPr>
        <p:spPr>
          <a:xfrm>
            <a:off x="378177" y="1129723"/>
            <a:ext cx="8387645" cy="5383503"/>
          </a:xfrm>
        </p:spPr>
        <p:txBody>
          <a:bodyPr/>
          <a:lstStyle/>
          <a:p>
            <a:r>
              <a:rPr lang="en-US" dirty="0">
                <a:solidFill>
                  <a:schemeClr val="accent1">
                    <a:lumMod val="60000"/>
                    <a:lumOff val="40000"/>
                  </a:schemeClr>
                </a:solidFill>
              </a:rPr>
              <a:t>Ionic compounds </a:t>
            </a:r>
            <a:r>
              <a:rPr lang="en-US" dirty="0"/>
              <a:t>dissolving in a </a:t>
            </a:r>
            <a:r>
              <a:rPr lang="en-US" dirty="0">
                <a:solidFill>
                  <a:srgbClr val="FFFF00"/>
                </a:solidFill>
              </a:rPr>
              <a:t>solvent</a:t>
            </a:r>
            <a:r>
              <a:rPr lang="en-US" dirty="0"/>
              <a:t> create a </a:t>
            </a:r>
            <a:r>
              <a:rPr lang="en-US" dirty="0">
                <a:solidFill>
                  <a:srgbClr val="FFFF00"/>
                </a:solidFill>
              </a:rPr>
              <a:t>solution</a:t>
            </a:r>
            <a:r>
              <a:rPr lang="en-US" dirty="0"/>
              <a:t> with </a:t>
            </a:r>
            <a:r>
              <a:rPr lang="en-US" b="1" dirty="0">
                <a:solidFill>
                  <a:srgbClr val="00FF00"/>
                </a:solidFill>
              </a:rPr>
              <a:t>electrolytes</a:t>
            </a:r>
          </a:p>
          <a:p>
            <a:r>
              <a:rPr lang="en-US" dirty="0"/>
              <a:t>Substances dissolving but not being </a:t>
            </a:r>
            <a:r>
              <a:rPr lang="en-US" dirty="0">
                <a:solidFill>
                  <a:srgbClr val="FFFF00"/>
                </a:solidFill>
              </a:rPr>
              <a:t>ions</a:t>
            </a:r>
            <a:r>
              <a:rPr lang="en-US" dirty="0"/>
              <a:t> (</a:t>
            </a:r>
            <a:r>
              <a:rPr lang="en-US" dirty="0">
                <a:solidFill>
                  <a:srgbClr val="FFFF00"/>
                </a:solidFill>
              </a:rPr>
              <a:t>ionic</a:t>
            </a:r>
            <a:r>
              <a:rPr lang="en-US" dirty="0"/>
              <a:t>) in </a:t>
            </a:r>
            <a:r>
              <a:rPr lang="en-US" dirty="0">
                <a:solidFill>
                  <a:srgbClr val="FFFF00"/>
                </a:solidFill>
              </a:rPr>
              <a:t>solution</a:t>
            </a:r>
            <a:r>
              <a:rPr lang="en-US" dirty="0"/>
              <a:t> are </a:t>
            </a:r>
            <a:r>
              <a:rPr lang="en-US" b="1" dirty="0">
                <a:solidFill>
                  <a:srgbClr val="00FF00"/>
                </a:solidFill>
              </a:rPr>
              <a:t>nonelectrolytes</a:t>
            </a:r>
          </a:p>
          <a:p>
            <a:r>
              <a:rPr lang="en-US" dirty="0"/>
              <a:t>If the </a:t>
            </a:r>
            <a:r>
              <a:rPr lang="en-US" dirty="0">
                <a:solidFill>
                  <a:srgbClr val="FFFF00"/>
                </a:solidFill>
              </a:rPr>
              <a:t>ionic solute </a:t>
            </a:r>
            <a:r>
              <a:rPr lang="en-US" dirty="0"/>
              <a:t>dissolves (almost) entirely in the </a:t>
            </a:r>
            <a:r>
              <a:rPr lang="en-US" dirty="0">
                <a:solidFill>
                  <a:srgbClr val="FFFF00"/>
                </a:solidFill>
              </a:rPr>
              <a:t>solvent</a:t>
            </a:r>
            <a:r>
              <a:rPr lang="en-US" dirty="0"/>
              <a:t>, it is a </a:t>
            </a:r>
            <a:r>
              <a:rPr lang="en-US" b="1" dirty="0">
                <a:solidFill>
                  <a:srgbClr val="00FF00"/>
                </a:solidFill>
              </a:rPr>
              <a:t>strong</a:t>
            </a:r>
            <a:r>
              <a:rPr lang="en-US" dirty="0"/>
              <a:t> </a:t>
            </a:r>
            <a:r>
              <a:rPr lang="en-US" dirty="0">
                <a:solidFill>
                  <a:schemeClr val="accent1">
                    <a:lumMod val="60000"/>
                    <a:lumOff val="40000"/>
                  </a:schemeClr>
                </a:solidFill>
              </a:rPr>
              <a:t>electrolyte</a:t>
            </a:r>
            <a:r>
              <a:rPr lang="en-US" dirty="0"/>
              <a:t> and a </a:t>
            </a:r>
            <a:r>
              <a:rPr lang="en-US" dirty="0">
                <a:solidFill>
                  <a:srgbClr val="FFFF00"/>
                </a:solidFill>
              </a:rPr>
              <a:t>good conductor</a:t>
            </a:r>
          </a:p>
          <a:p>
            <a:r>
              <a:rPr lang="en-US" dirty="0"/>
              <a:t>If </a:t>
            </a:r>
            <a:r>
              <a:rPr lang="en-US" dirty="0">
                <a:solidFill>
                  <a:srgbClr val="FFFF00"/>
                </a:solidFill>
              </a:rPr>
              <a:t>ionic solute </a:t>
            </a:r>
            <a:r>
              <a:rPr lang="en-US" dirty="0"/>
              <a:t>dissolves only partially, it is likely a </a:t>
            </a:r>
            <a:r>
              <a:rPr lang="en-US" b="1" dirty="0">
                <a:solidFill>
                  <a:srgbClr val="00FF00"/>
                </a:solidFill>
              </a:rPr>
              <a:t>weak</a:t>
            </a:r>
            <a:r>
              <a:rPr lang="en-US" dirty="0"/>
              <a:t> </a:t>
            </a:r>
            <a:r>
              <a:rPr lang="en-US" dirty="0">
                <a:solidFill>
                  <a:schemeClr val="accent1">
                    <a:lumMod val="60000"/>
                    <a:lumOff val="40000"/>
                  </a:schemeClr>
                </a:solidFill>
              </a:rPr>
              <a:t>electrolyte</a:t>
            </a:r>
            <a:r>
              <a:rPr lang="en-US" dirty="0"/>
              <a:t> and likely </a:t>
            </a:r>
            <a:r>
              <a:rPr lang="en-US" dirty="0">
                <a:solidFill>
                  <a:srgbClr val="FFFF00"/>
                </a:solidFill>
              </a:rPr>
              <a:t>not</a:t>
            </a:r>
            <a:r>
              <a:rPr lang="en-US" dirty="0"/>
              <a:t> a good </a:t>
            </a:r>
            <a:r>
              <a:rPr lang="en-US" dirty="0">
                <a:solidFill>
                  <a:srgbClr val="FFFF00"/>
                </a:solidFill>
              </a:rPr>
              <a:t>conductor</a:t>
            </a:r>
          </a:p>
        </p:txBody>
      </p:sp>
      <p:sp>
        <p:nvSpPr>
          <p:cNvPr id="2" name="Slide Number Placeholder 1">
            <a:extLst>
              <a:ext uri="{FF2B5EF4-FFF2-40B4-BE49-F238E27FC236}">
                <a16:creationId xmlns:a16="http://schemas.microsoft.com/office/drawing/2014/main" id="{3F3022BE-B6C6-1651-4F6C-B985B12B513F}"/>
              </a:ext>
            </a:extLst>
          </p:cNvPr>
          <p:cNvSpPr>
            <a:spLocks noGrp="1"/>
          </p:cNvSpPr>
          <p:nvPr>
            <p:ph type="sldNum" sz="quarter" idx="10"/>
          </p:nvPr>
        </p:nvSpPr>
        <p:spPr/>
        <p:txBody>
          <a:bodyPr/>
          <a:lstStyle/>
          <a:p>
            <a:fld id="{48B47BF4-C530-47F3-8F78-E261EA428483}" type="slidenum">
              <a:rPr lang="en-US" smtClean="0"/>
              <a:pPr/>
              <a:t>11</a:t>
            </a:fld>
            <a:endParaRPr lang="en-US" dirty="0"/>
          </a:p>
        </p:txBody>
      </p:sp>
    </p:spTree>
    <p:extLst>
      <p:ext uri="{BB962C8B-B14F-4D97-AF65-F5344CB8AC3E}">
        <p14:creationId xmlns:p14="http://schemas.microsoft.com/office/powerpoint/2010/main" val="3712547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BA9988-A13E-20AD-6DB4-F8AECF877A3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E013DEA-6B88-7868-E7E9-98BF38185C4D}"/>
              </a:ext>
            </a:extLst>
          </p:cNvPr>
          <p:cNvSpPr>
            <a:spLocks noGrp="1"/>
          </p:cNvSpPr>
          <p:nvPr>
            <p:ph type="title"/>
          </p:nvPr>
        </p:nvSpPr>
        <p:spPr>
          <a:xfrm>
            <a:off x="372533" y="147082"/>
            <a:ext cx="8421512" cy="830997"/>
          </a:xfrm>
        </p:spPr>
        <p:txBody>
          <a:bodyPr/>
          <a:lstStyle/>
          <a:p>
            <a:r>
              <a:rPr lang="en-US" dirty="0"/>
              <a:t>Electrolytes / Nonelectrolytes</a:t>
            </a:r>
          </a:p>
        </p:txBody>
      </p:sp>
      <p:sp>
        <p:nvSpPr>
          <p:cNvPr id="5" name="Content Placeholder 4">
            <a:extLst>
              <a:ext uri="{FF2B5EF4-FFF2-40B4-BE49-F238E27FC236}">
                <a16:creationId xmlns:a16="http://schemas.microsoft.com/office/drawing/2014/main" id="{8392B8FF-C93C-774A-2F01-50ECA40A1FFD}"/>
              </a:ext>
            </a:extLst>
          </p:cNvPr>
          <p:cNvSpPr>
            <a:spLocks noGrp="1"/>
          </p:cNvSpPr>
          <p:nvPr>
            <p:ph idx="1"/>
          </p:nvPr>
        </p:nvSpPr>
        <p:spPr>
          <a:xfrm>
            <a:off x="378177" y="1129723"/>
            <a:ext cx="8387645" cy="5383503"/>
          </a:xfrm>
        </p:spPr>
        <p:txBody>
          <a:bodyPr/>
          <a:lstStyle/>
          <a:p>
            <a:pPr marL="0" indent="0">
              <a:buNone/>
            </a:pPr>
            <a:r>
              <a:rPr lang="en-US" dirty="0">
                <a:solidFill>
                  <a:schemeClr val="accent1">
                    <a:lumMod val="60000"/>
                    <a:lumOff val="40000"/>
                  </a:schemeClr>
                </a:solidFill>
              </a:rPr>
              <a:t>Nonelectrolytes</a:t>
            </a:r>
          </a:p>
          <a:p>
            <a:pPr marL="0" indent="0">
              <a:buNone/>
            </a:pPr>
            <a:r>
              <a:rPr lang="en-US" dirty="0">
                <a:solidFill>
                  <a:schemeClr val="accent1">
                    <a:lumMod val="60000"/>
                    <a:lumOff val="40000"/>
                  </a:schemeClr>
                </a:solidFill>
              </a:rPr>
              <a:t>Anything that does not produce an ion</a:t>
            </a:r>
            <a:endParaRPr lang="en-US" dirty="0">
              <a:solidFill>
                <a:srgbClr val="FFFF00"/>
              </a:solidFill>
            </a:endParaRPr>
          </a:p>
        </p:txBody>
      </p:sp>
      <p:sp>
        <p:nvSpPr>
          <p:cNvPr id="2" name="Slide Number Placeholder 1">
            <a:extLst>
              <a:ext uri="{FF2B5EF4-FFF2-40B4-BE49-F238E27FC236}">
                <a16:creationId xmlns:a16="http://schemas.microsoft.com/office/drawing/2014/main" id="{D0555D6A-C1AA-79A5-BCE1-6F738468D193}"/>
              </a:ext>
            </a:extLst>
          </p:cNvPr>
          <p:cNvSpPr>
            <a:spLocks noGrp="1"/>
          </p:cNvSpPr>
          <p:nvPr>
            <p:ph type="sldNum" sz="quarter" idx="10"/>
          </p:nvPr>
        </p:nvSpPr>
        <p:spPr/>
        <p:txBody>
          <a:bodyPr/>
          <a:lstStyle/>
          <a:p>
            <a:fld id="{48B47BF4-C530-47F3-8F78-E261EA428483}" type="slidenum">
              <a:rPr lang="en-US" smtClean="0"/>
              <a:pPr/>
              <a:t>12</a:t>
            </a:fld>
            <a:endParaRPr lang="en-US" dirty="0"/>
          </a:p>
        </p:txBody>
      </p:sp>
    </p:spTree>
    <p:extLst>
      <p:ext uri="{BB962C8B-B14F-4D97-AF65-F5344CB8AC3E}">
        <p14:creationId xmlns:p14="http://schemas.microsoft.com/office/powerpoint/2010/main" val="461837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2C6605-3AF2-A8C9-9CE3-F8EDDFCB7E8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D6725F5-CFC8-FA29-FDE7-62D22D8137AE}"/>
              </a:ext>
            </a:extLst>
          </p:cNvPr>
          <p:cNvSpPr>
            <a:spLocks noGrp="1"/>
          </p:cNvSpPr>
          <p:nvPr>
            <p:ph type="title"/>
          </p:nvPr>
        </p:nvSpPr>
        <p:spPr>
          <a:xfrm>
            <a:off x="372533" y="147082"/>
            <a:ext cx="8421512" cy="830997"/>
          </a:xfrm>
        </p:spPr>
        <p:txBody>
          <a:bodyPr/>
          <a:lstStyle/>
          <a:p>
            <a:r>
              <a:rPr lang="en-US" dirty="0"/>
              <a:t>Carrying Electric Current</a:t>
            </a:r>
          </a:p>
        </p:txBody>
      </p:sp>
      <p:sp>
        <p:nvSpPr>
          <p:cNvPr id="5" name="Content Placeholder 4">
            <a:extLst>
              <a:ext uri="{FF2B5EF4-FFF2-40B4-BE49-F238E27FC236}">
                <a16:creationId xmlns:a16="http://schemas.microsoft.com/office/drawing/2014/main" id="{443AD01B-2562-8A82-88A1-40A25878C84B}"/>
              </a:ext>
            </a:extLst>
          </p:cNvPr>
          <p:cNvSpPr>
            <a:spLocks noGrp="1"/>
          </p:cNvSpPr>
          <p:nvPr>
            <p:ph idx="1"/>
          </p:nvPr>
        </p:nvSpPr>
        <p:spPr>
          <a:xfrm>
            <a:off x="378177" y="1070249"/>
            <a:ext cx="8387645" cy="5383503"/>
          </a:xfrm>
        </p:spPr>
        <p:txBody>
          <a:bodyPr/>
          <a:lstStyle/>
          <a:p>
            <a:r>
              <a:rPr lang="en-US" dirty="0">
                <a:solidFill>
                  <a:srgbClr val="FFFF00"/>
                </a:solidFill>
              </a:rPr>
              <a:t>Aqueous</a:t>
            </a:r>
            <a:r>
              <a:rPr lang="en-US" dirty="0"/>
              <a:t> </a:t>
            </a:r>
            <a:r>
              <a:rPr lang="en-US" dirty="0">
                <a:solidFill>
                  <a:srgbClr val="FFFF00"/>
                </a:solidFill>
              </a:rPr>
              <a:t>solutions</a:t>
            </a:r>
            <a:r>
              <a:rPr lang="en-US" dirty="0"/>
              <a:t> with dissolved </a:t>
            </a:r>
            <a:r>
              <a:rPr lang="en-US" dirty="0">
                <a:solidFill>
                  <a:srgbClr val="FFFF00"/>
                </a:solidFill>
              </a:rPr>
              <a:t>electrolytes</a:t>
            </a:r>
            <a:r>
              <a:rPr lang="en-US" dirty="0"/>
              <a:t> conduct electricity</a:t>
            </a:r>
          </a:p>
          <a:p>
            <a:r>
              <a:rPr lang="en-US" dirty="0"/>
              <a:t>The dissolved ions move freely in the solvent when an </a:t>
            </a:r>
            <a:r>
              <a:rPr lang="en-US" dirty="0">
                <a:solidFill>
                  <a:srgbClr val="FFFF00"/>
                </a:solidFill>
              </a:rPr>
              <a:t>external</a:t>
            </a:r>
            <a:r>
              <a:rPr lang="en-US" dirty="0"/>
              <a:t> </a:t>
            </a:r>
            <a:r>
              <a:rPr lang="en-US" dirty="0">
                <a:solidFill>
                  <a:srgbClr val="FFFF00"/>
                </a:solidFill>
              </a:rPr>
              <a:t>voltage</a:t>
            </a:r>
            <a:r>
              <a:rPr lang="en-US" dirty="0"/>
              <a:t> is applied</a:t>
            </a:r>
          </a:p>
          <a:p>
            <a:pPr marL="0" indent="0">
              <a:buNone/>
            </a:pPr>
            <a:r>
              <a:rPr lang="en-US" sz="2000" dirty="0">
                <a:solidFill>
                  <a:srgbClr val="FFFF00"/>
                </a:solidFill>
              </a:rPr>
              <a:t>Dissolved</a:t>
            </a:r>
            <a:r>
              <a:rPr lang="en-US" sz="2000" dirty="0"/>
              <a:t> </a:t>
            </a:r>
            <a:r>
              <a:rPr lang="en-US" sz="2000" dirty="0">
                <a:solidFill>
                  <a:srgbClr val="FFFF00"/>
                </a:solidFill>
              </a:rPr>
              <a:t>ions</a:t>
            </a:r>
            <a:r>
              <a:rPr lang="en-US" sz="2000" dirty="0"/>
              <a:t> of the</a:t>
            </a:r>
            <a:br>
              <a:rPr lang="en-US" sz="2000" dirty="0"/>
            </a:br>
            <a:r>
              <a:rPr lang="en-US" sz="2000" dirty="0"/>
              <a:t>one charge move to</a:t>
            </a:r>
            <a:br>
              <a:rPr lang="en-US" sz="2000" dirty="0"/>
            </a:br>
            <a:r>
              <a:rPr lang="en-US" sz="2000" dirty="0"/>
              <a:t>the </a:t>
            </a:r>
            <a:r>
              <a:rPr lang="en-US" sz="2000" dirty="0">
                <a:solidFill>
                  <a:schemeClr val="accent1">
                    <a:lumMod val="60000"/>
                    <a:lumOff val="40000"/>
                  </a:schemeClr>
                </a:solidFill>
              </a:rPr>
              <a:t>electrode</a:t>
            </a:r>
            <a:r>
              <a:rPr lang="en-US" sz="2000" dirty="0"/>
              <a:t> of</a:t>
            </a:r>
            <a:br>
              <a:rPr lang="en-US" sz="2000" dirty="0"/>
            </a:br>
            <a:r>
              <a:rPr lang="en-US" sz="2000" dirty="0"/>
              <a:t>opposite charge,</a:t>
            </a:r>
            <a:br>
              <a:rPr lang="en-US" sz="2000" dirty="0"/>
            </a:br>
            <a:r>
              <a:rPr lang="en-US" sz="2000" dirty="0"/>
              <a:t>creating the</a:t>
            </a:r>
            <a:br>
              <a:rPr lang="en-US" sz="2000" dirty="0"/>
            </a:br>
            <a:r>
              <a:rPr lang="en-US" sz="2000" dirty="0"/>
              <a:t>continuity that is</a:t>
            </a:r>
            <a:br>
              <a:rPr lang="en-US" sz="2000" dirty="0"/>
            </a:br>
            <a:r>
              <a:rPr lang="en-US" sz="2000" dirty="0"/>
              <a:t>the </a:t>
            </a:r>
            <a:r>
              <a:rPr lang="en-US" sz="2000" dirty="0">
                <a:solidFill>
                  <a:schemeClr val="accent1">
                    <a:lumMod val="60000"/>
                    <a:lumOff val="40000"/>
                  </a:schemeClr>
                </a:solidFill>
              </a:rPr>
              <a:t>electric</a:t>
            </a:r>
            <a:r>
              <a:rPr lang="en-US" sz="2000" dirty="0"/>
              <a:t> </a:t>
            </a:r>
            <a:r>
              <a:rPr lang="en-US" sz="2000" dirty="0">
                <a:solidFill>
                  <a:schemeClr val="accent1">
                    <a:lumMod val="60000"/>
                    <a:lumOff val="40000"/>
                  </a:schemeClr>
                </a:solidFill>
              </a:rPr>
              <a:t>current</a:t>
            </a:r>
            <a:br>
              <a:rPr lang="en-US" sz="2000" dirty="0"/>
            </a:br>
            <a:br>
              <a:rPr lang="en-US" sz="2000" dirty="0"/>
            </a:br>
            <a:r>
              <a:rPr lang="en-US" sz="2000" dirty="0"/>
              <a:t>If </a:t>
            </a:r>
            <a:r>
              <a:rPr lang="en-US" sz="2000" dirty="0">
                <a:solidFill>
                  <a:srgbClr val="FFFF00"/>
                </a:solidFill>
              </a:rPr>
              <a:t>solute</a:t>
            </a:r>
            <a:r>
              <a:rPr lang="en-US" sz="2000" dirty="0"/>
              <a:t> does not </a:t>
            </a:r>
            <a:br>
              <a:rPr lang="en-US" sz="2000" dirty="0"/>
            </a:br>
            <a:r>
              <a:rPr lang="en-US" sz="2000" dirty="0"/>
              <a:t>produce ions, there is</a:t>
            </a:r>
            <a:br>
              <a:rPr lang="en-US" sz="2000" dirty="0"/>
            </a:br>
            <a:r>
              <a:rPr lang="en-US" sz="2000" dirty="0"/>
              <a:t>no </a:t>
            </a:r>
            <a:r>
              <a:rPr lang="en-US" sz="2000" dirty="0">
                <a:solidFill>
                  <a:schemeClr val="accent1">
                    <a:lumMod val="60000"/>
                    <a:lumOff val="40000"/>
                  </a:schemeClr>
                </a:solidFill>
              </a:rPr>
              <a:t>electric</a:t>
            </a:r>
            <a:r>
              <a:rPr lang="en-US" sz="2000" dirty="0"/>
              <a:t> </a:t>
            </a:r>
            <a:r>
              <a:rPr lang="en-US" sz="2000" dirty="0">
                <a:solidFill>
                  <a:schemeClr val="accent1">
                    <a:lumMod val="60000"/>
                    <a:lumOff val="40000"/>
                  </a:schemeClr>
                </a:solidFill>
              </a:rPr>
              <a:t>current</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537D4292-49F6-D924-D852-85FC0B71D60F}"/>
              </a:ext>
            </a:extLst>
          </p:cNvPr>
          <p:cNvSpPr>
            <a:spLocks noGrp="1"/>
          </p:cNvSpPr>
          <p:nvPr>
            <p:ph type="sldNum" sz="quarter" idx="10"/>
          </p:nvPr>
        </p:nvSpPr>
        <p:spPr/>
        <p:txBody>
          <a:bodyPr/>
          <a:lstStyle/>
          <a:p>
            <a:fld id="{48B47BF4-C530-47F3-8F78-E261EA428483}" type="slidenum">
              <a:rPr lang="en-US" smtClean="0"/>
              <a:pPr/>
              <a:t>13</a:t>
            </a:fld>
            <a:endParaRPr lang="en-US" dirty="0"/>
          </a:p>
        </p:txBody>
      </p:sp>
      <p:pic>
        <p:nvPicPr>
          <p:cNvPr id="6" name="Picture 5">
            <a:extLst>
              <a:ext uri="{FF2B5EF4-FFF2-40B4-BE49-F238E27FC236}">
                <a16:creationId xmlns:a16="http://schemas.microsoft.com/office/drawing/2014/main" id="{46D2D020-621B-A83D-ADF3-E65640FD22E6}"/>
              </a:ext>
            </a:extLst>
          </p:cNvPr>
          <p:cNvPicPr>
            <a:picLocks noChangeAspect="1"/>
          </p:cNvPicPr>
          <p:nvPr/>
        </p:nvPicPr>
        <p:blipFill>
          <a:blip r:embed="rId2"/>
          <a:stretch>
            <a:fillRect/>
          </a:stretch>
        </p:blipFill>
        <p:spPr>
          <a:xfrm>
            <a:off x="3533846" y="3010829"/>
            <a:ext cx="5160878" cy="3442923"/>
          </a:xfrm>
          <a:prstGeom prst="rect">
            <a:avLst/>
          </a:prstGeom>
        </p:spPr>
      </p:pic>
    </p:spTree>
    <p:extLst>
      <p:ext uri="{BB962C8B-B14F-4D97-AF65-F5344CB8AC3E}">
        <p14:creationId xmlns:p14="http://schemas.microsoft.com/office/powerpoint/2010/main" val="5771954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1EADB0-F49D-47E0-957C-EEB8FB1549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90A1A8-472A-CB16-B4E9-EDAB28E51D76}"/>
              </a:ext>
            </a:extLst>
          </p:cNvPr>
          <p:cNvSpPr>
            <a:spLocks noGrp="1"/>
          </p:cNvSpPr>
          <p:nvPr>
            <p:ph type="title"/>
          </p:nvPr>
        </p:nvSpPr>
        <p:spPr>
          <a:xfrm>
            <a:off x="372533" y="147082"/>
            <a:ext cx="8421512" cy="830997"/>
          </a:xfrm>
        </p:spPr>
        <p:txBody>
          <a:bodyPr/>
          <a:lstStyle/>
          <a:p>
            <a:r>
              <a:rPr lang="en-US" dirty="0"/>
              <a:t>Ion-Dipole Attraction</a:t>
            </a:r>
          </a:p>
        </p:txBody>
      </p:sp>
      <p:sp>
        <p:nvSpPr>
          <p:cNvPr id="5" name="Content Placeholder 4">
            <a:extLst>
              <a:ext uri="{FF2B5EF4-FFF2-40B4-BE49-F238E27FC236}">
                <a16:creationId xmlns:a16="http://schemas.microsoft.com/office/drawing/2014/main" id="{2221990C-45AF-85CA-0514-AA626FFA1459}"/>
              </a:ext>
            </a:extLst>
          </p:cNvPr>
          <p:cNvSpPr>
            <a:spLocks noGrp="1"/>
          </p:cNvSpPr>
          <p:nvPr>
            <p:ph idx="1"/>
          </p:nvPr>
        </p:nvSpPr>
        <p:spPr>
          <a:xfrm>
            <a:off x="378177" y="1129723"/>
            <a:ext cx="8387645" cy="5383503"/>
          </a:xfrm>
        </p:spPr>
        <p:txBody>
          <a:bodyPr/>
          <a:lstStyle/>
          <a:p>
            <a:r>
              <a:rPr lang="en-US" sz="2000" dirty="0">
                <a:solidFill>
                  <a:schemeClr val="accent1">
                    <a:lumMod val="60000"/>
                    <a:lumOff val="40000"/>
                  </a:schemeClr>
                </a:solidFill>
              </a:rPr>
              <a:t>Ionic compounds </a:t>
            </a:r>
            <a:r>
              <a:rPr lang="en-US" sz="2000" dirty="0"/>
              <a:t>(salts) dissolve as ions in </a:t>
            </a:r>
            <a:r>
              <a:rPr lang="en-US" sz="2000" dirty="0">
                <a:solidFill>
                  <a:srgbClr val="FFFF00"/>
                </a:solidFill>
              </a:rPr>
              <a:t>polar solvents </a:t>
            </a:r>
            <a:r>
              <a:rPr lang="en-US" sz="2000" dirty="0"/>
              <a:t>like </a:t>
            </a:r>
            <a:r>
              <a:rPr lang="en-US" sz="2000" dirty="0">
                <a:solidFill>
                  <a:schemeClr val="accent1">
                    <a:lumMod val="60000"/>
                    <a:lumOff val="40000"/>
                  </a:schemeClr>
                </a:solidFill>
              </a:rPr>
              <a:t>water</a:t>
            </a:r>
          </a:p>
          <a:p>
            <a:r>
              <a:rPr lang="en-US" sz="2000" dirty="0"/>
              <a:t>Water has </a:t>
            </a:r>
            <a:r>
              <a:rPr lang="en-US" sz="2000" dirty="0">
                <a:solidFill>
                  <a:srgbClr val="FFFF00"/>
                </a:solidFill>
              </a:rPr>
              <a:t>no electric charge </a:t>
            </a:r>
            <a:r>
              <a:rPr lang="en-US" sz="2000" dirty="0"/>
              <a:t>like a dissolved ion</a:t>
            </a:r>
          </a:p>
          <a:p>
            <a:r>
              <a:rPr lang="en-US" sz="2000" dirty="0"/>
              <a:t>But it DOES have a </a:t>
            </a:r>
            <a:r>
              <a:rPr lang="en-US" sz="2000" b="1" dirty="0">
                <a:solidFill>
                  <a:srgbClr val="00FF00"/>
                </a:solidFill>
              </a:rPr>
              <a:t>dipole</a:t>
            </a:r>
            <a:r>
              <a:rPr lang="en-US" sz="2000" dirty="0"/>
              <a:t> (recall from previous unit)</a:t>
            </a:r>
          </a:p>
          <a:p>
            <a:r>
              <a:rPr lang="en-US" sz="2000" dirty="0"/>
              <a:t>That </a:t>
            </a:r>
            <a:r>
              <a:rPr lang="en-US" sz="2000" dirty="0">
                <a:solidFill>
                  <a:srgbClr val="FFFF00"/>
                </a:solidFill>
              </a:rPr>
              <a:t>dipole</a:t>
            </a:r>
            <a:r>
              <a:rPr lang="en-US" sz="2000" dirty="0"/>
              <a:t> in the </a:t>
            </a:r>
            <a:r>
              <a:rPr lang="en-US" sz="2000" dirty="0">
                <a:solidFill>
                  <a:srgbClr val="FFC000"/>
                </a:solidFill>
              </a:rPr>
              <a:t>H</a:t>
            </a:r>
            <a:r>
              <a:rPr lang="en-US" sz="2000" baseline="-25000" dirty="0">
                <a:solidFill>
                  <a:srgbClr val="FFC000"/>
                </a:solidFill>
              </a:rPr>
              <a:t>2</a:t>
            </a:r>
            <a:r>
              <a:rPr lang="en-US" sz="2000" dirty="0">
                <a:solidFill>
                  <a:srgbClr val="FFC000"/>
                </a:solidFill>
              </a:rPr>
              <a:t>O</a:t>
            </a:r>
            <a:r>
              <a:rPr lang="en-US" sz="2000" dirty="0"/>
              <a:t> molecule formed by the </a:t>
            </a:r>
            <a:r>
              <a:rPr lang="en-US" sz="2000" dirty="0">
                <a:solidFill>
                  <a:schemeClr val="accent1">
                    <a:lumMod val="60000"/>
                    <a:lumOff val="40000"/>
                  </a:schemeClr>
                </a:solidFill>
              </a:rPr>
              <a:t>electron group </a:t>
            </a:r>
            <a:r>
              <a:rPr lang="en-US" sz="2000" dirty="0"/>
              <a:t>&amp; </a:t>
            </a:r>
            <a:r>
              <a:rPr lang="en-US" sz="2000" dirty="0">
                <a:solidFill>
                  <a:schemeClr val="accent1">
                    <a:lumMod val="60000"/>
                    <a:lumOff val="40000"/>
                  </a:schemeClr>
                </a:solidFill>
              </a:rPr>
              <a:t>molecular</a:t>
            </a:r>
            <a:r>
              <a:rPr lang="en-US" sz="2000" dirty="0"/>
              <a:t> </a:t>
            </a:r>
            <a:r>
              <a:rPr lang="en-US" sz="2000" dirty="0">
                <a:solidFill>
                  <a:schemeClr val="accent1">
                    <a:lumMod val="60000"/>
                    <a:lumOff val="40000"/>
                  </a:schemeClr>
                </a:solidFill>
              </a:rPr>
              <a:t>geometry</a:t>
            </a:r>
            <a:r>
              <a:rPr lang="en-US" sz="2000" dirty="0"/>
              <a:t> of</a:t>
            </a:r>
            <a:br>
              <a:rPr lang="en-US" sz="2000" dirty="0"/>
            </a:br>
            <a:r>
              <a:rPr lang="en-US" sz="2000" dirty="0"/>
              <a:t>the molecule enables</a:t>
            </a:r>
            <a:br>
              <a:rPr lang="en-US" sz="2000" dirty="0"/>
            </a:br>
            <a:r>
              <a:rPr lang="en-US" sz="2000" dirty="0"/>
              <a:t>interactions with dissolved ions</a:t>
            </a:r>
          </a:p>
          <a:p>
            <a:r>
              <a:rPr lang="en-US" sz="2000" dirty="0"/>
              <a:t>For </a:t>
            </a:r>
            <a:r>
              <a:rPr lang="en-US" sz="2000" dirty="0">
                <a:solidFill>
                  <a:srgbClr val="FFC000"/>
                </a:solidFill>
              </a:rPr>
              <a:t>NaCl </a:t>
            </a:r>
            <a:r>
              <a:rPr lang="en-US" sz="2000" dirty="0"/>
              <a:t>(</a:t>
            </a:r>
            <a:r>
              <a:rPr lang="en-US" sz="2000" dirty="0">
                <a:solidFill>
                  <a:srgbClr val="FFFF00"/>
                </a:solidFill>
              </a:rPr>
              <a:t>sodium chloride</a:t>
            </a:r>
            <a:r>
              <a:rPr lang="en-US" sz="2000" dirty="0"/>
              <a:t>),</a:t>
            </a:r>
            <a:br>
              <a:rPr lang="en-US" sz="2000" dirty="0">
                <a:solidFill>
                  <a:srgbClr val="FFC000"/>
                </a:solidFill>
              </a:rPr>
            </a:br>
            <a:r>
              <a:rPr lang="en-US" sz="2000" dirty="0"/>
              <a:t>note how the </a:t>
            </a:r>
            <a:r>
              <a:rPr lang="en-US" sz="2000" dirty="0">
                <a:solidFill>
                  <a:schemeClr val="accent1">
                    <a:lumMod val="60000"/>
                    <a:lumOff val="40000"/>
                  </a:schemeClr>
                </a:solidFill>
              </a:rPr>
              <a:t>oxygen </a:t>
            </a:r>
            <a:r>
              <a:rPr lang="en-US" sz="2000" dirty="0"/>
              <a:t>(</a:t>
            </a:r>
            <a:r>
              <a:rPr lang="en-US" sz="2000" dirty="0">
                <a:solidFill>
                  <a:schemeClr val="accent1">
                    <a:lumMod val="60000"/>
                    <a:lumOff val="40000"/>
                  </a:schemeClr>
                </a:solidFill>
              </a:rPr>
              <a:t>O</a:t>
            </a:r>
            <a:r>
              <a:rPr lang="en-US" sz="2000" dirty="0"/>
              <a:t>) atom</a:t>
            </a:r>
            <a:br>
              <a:rPr lang="en-US" sz="2000" dirty="0"/>
            </a:br>
            <a:r>
              <a:rPr lang="en-US" sz="2000" dirty="0"/>
              <a:t>with its </a:t>
            </a:r>
            <a:r>
              <a:rPr lang="en-US" sz="2000" dirty="0">
                <a:solidFill>
                  <a:srgbClr val="FFFF00"/>
                </a:solidFill>
              </a:rPr>
              <a:t>negative dipole </a:t>
            </a:r>
            <a:r>
              <a:rPr lang="en-US" sz="2000" dirty="0"/>
              <a:t>orients</a:t>
            </a:r>
            <a:br>
              <a:rPr lang="en-US" sz="2000" dirty="0"/>
            </a:br>
            <a:r>
              <a:rPr lang="en-US" sz="2000" dirty="0"/>
              <a:t>itself to </a:t>
            </a:r>
            <a:r>
              <a:rPr lang="en-US" sz="2000" dirty="0">
                <a:solidFill>
                  <a:srgbClr val="FFC000"/>
                </a:solidFill>
              </a:rPr>
              <a:t>Na</a:t>
            </a:r>
            <a:r>
              <a:rPr lang="en-US" sz="2000" baseline="30000" dirty="0">
                <a:solidFill>
                  <a:srgbClr val="FFC000"/>
                </a:solidFill>
              </a:rPr>
              <a:t>+</a:t>
            </a:r>
            <a:r>
              <a:rPr lang="en-US" sz="2000" dirty="0"/>
              <a:t> (</a:t>
            </a:r>
            <a:r>
              <a:rPr lang="en-US" sz="2000" dirty="0">
                <a:solidFill>
                  <a:srgbClr val="FFFF00"/>
                </a:solidFill>
              </a:rPr>
              <a:t>sodium</a:t>
            </a:r>
            <a:r>
              <a:rPr lang="en-US" sz="2000" dirty="0"/>
              <a:t>) ions</a:t>
            </a:r>
          </a:p>
          <a:p>
            <a:r>
              <a:rPr lang="en-US" sz="2000" dirty="0"/>
              <a:t>And the </a:t>
            </a:r>
            <a:r>
              <a:rPr lang="en-US" sz="2000" dirty="0">
                <a:solidFill>
                  <a:schemeClr val="accent1">
                    <a:lumMod val="60000"/>
                    <a:lumOff val="40000"/>
                  </a:schemeClr>
                </a:solidFill>
              </a:rPr>
              <a:t>hydrogen</a:t>
            </a:r>
            <a:r>
              <a:rPr lang="en-US" sz="2000" dirty="0"/>
              <a:t> (</a:t>
            </a:r>
            <a:r>
              <a:rPr lang="en-US" sz="2000" dirty="0">
                <a:solidFill>
                  <a:schemeClr val="accent1">
                    <a:lumMod val="60000"/>
                    <a:lumOff val="40000"/>
                  </a:schemeClr>
                </a:solidFill>
              </a:rPr>
              <a:t>H</a:t>
            </a:r>
            <a:r>
              <a:rPr lang="en-US" sz="2000" dirty="0"/>
              <a:t>) atoms</a:t>
            </a:r>
            <a:br>
              <a:rPr lang="en-US" sz="2000" dirty="0"/>
            </a:br>
            <a:r>
              <a:rPr lang="en-US" sz="2000" dirty="0"/>
              <a:t>with their </a:t>
            </a:r>
            <a:r>
              <a:rPr lang="en-US" sz="2000" dirty="0">
                <a:solidFill>
                  <a:srgbClr val="FFFF00"/>
                </a:solidFill>
              </a:rPr>
              <a:t>positive dipole </a:t>
            </a:r>
            <a:r>
              <a:rPr lang="en-US" sz="2000" dirty="0"/>
              <a:t>will</a:t>
            </a:r>
            <a:br>
              <a:rPr lang="en-US" sz="2000" dirty="0"/>
            </a:br>
            <a:r>
              <a:rPr lang="en-US" sz="2000" dirty="0"/>
              <a:t>orient themselves to the </a:t>
            </a:r>
            <a:r>
              <a:rPr lang="en-US" sz="2000" dirty="0">
                <a:solidFill>
                  <a:schemeClr val="accent1">
                    <a:lumMod val="60000"/>
                    <a:lumOff val="40000"/>
                  </a:schemeClr>
                </a:solidFill>
              </a:rPr>
              <a:t>Cl</a:t>
            </a:r>
            <a:r>
              <a:rPr lang="en-US" sz="2000" baseline="30000" dirty="0">
                <a:solidFill>
                  <a:schemeClr val="accent1">
                    <a:lumMod val="60000"/>
                    <a:lumOff val="40000"/>
                  </a:schemeClr>
                </a:solidFill>
              </a:rPr>
              <a:t>–</a:t>
            </a:r>
            <a:br>
              <a:rPr lang="en-US" sz="2000" dirty="0"/>
            </a:br>
            <a:r>
              <a:rPr lang="en-US" sz="2000" dirty="0"/>
              <a:t>(</a:t>
            </a:r>
            <a:r>
              <a:rPr lang="en-US" sz="2000" dirty="0">
                <a:solidFill>
                  <a:srgbClr val="FFFF00"/>
                </a:solidFill>
              </a:rPr>
              <a:t>chlorine</a:t>
            </a:r>
            <a:r>
              <a:rPr lang="en-US" sz="2000" dirty="0"/>
              <a:t>/ “</a:t>
            </a:r>
            <a:r>
              <a:rPr lang="en-US" sz="2000" dirty="0">
                <a:solidFill>
                  <a:srgbClr val="FFFF00"/>
                </a:solidFill>
              </a:rPr>
              <a:t>chloride</a:t>
            </a:r>
            <a:r>
              <a:rPr lang="en-US" sz="2000" dirty="0"/>
              <a:t>”) ions</a:t>
            </a:r>
          </a:p>
          <a:p>
            <a:pPr lvl="1"/>
            <a:endParaRPr lang="en-US" dirty="0"/>
          </a:p>
        </p:txBody>
      </p:sp>
      <p:sp>
        <p:nvSpPr>
          <p:cNvPr id="2" name="Slide Number Placeholder 1">
            <a:extLst>
              <a:ext uri="{FF2B5EF4-FFF2-40B4-BE49-F238E27FC236}">
                <a16:creationId xmlns:a16="http://schemas.microsoft.com/office/drawing/2014/main" id="{AB116B5C-E09E-1B4E-7832-3A11D5B04AA1}"/>
              </a:ext>
            </a:extLst>
          </p:cNvPr>
          <p:cNvSpPr>
            <a:spLocks noGrp="1"/>
          </p:cNvSpPr>
          <p:nvPr>
            <p:ph type="sldNum" sz="quarter" idx="10"/>
          </p:nvPr>
        </p:nvSpPr>
        <p:spPr/>
        <p:txBody>
          <a:bodyPr/>
          <a:lstStyle/>
          <a:p>
            <a:fld id="{48B47BF4-C530-47F3-8F78-E261EA428483}" type="slidenum">
              <a:rPr lang="en-US" smtClean="0"/>
              <a:pPr/>
              <a:t>14</a:t>
            </a:fld>
            <a:endParaRPr lang="en-US" dirty="0"/>
          </a:p>
        </p:txBody>
      </p:sp>
      <p:pic>
        <p:nvPicPr>
          <p:cNvPr id="7" name="Picture 6">
            <a:extLst>
              <a:ext uri="{FF2B5EF4-FFF2-40B4-BE49-F238E27FC236}">
                <a16:creationId xmlns:a16="http://schemas.microsoft.com/office/drawing/2014/main" id="{933B383D-FCA6-567C-574E-D22909AFDC2D}"/>
              </a:ext>
            </a:extLst>
          </p:cNvPr>
          <p:cNvPicPr>
            <a:picLocks noChangeAspect="1"/>
          </p:cNvPicPr>
          <p:nvPr/>
        </p:nvPicPr>
        <p:blipFill>
          <a:blip r:embed="rId2"/>
          <a:stretch>
            <a:fillRect/>
          </a:stretch>
        </p:blipFill>
        <p:spPr>
          <a:xfrm>
            <a:off x="5040352" y="3118554"/>
            <a:ext cx="3429000" cy="3429000"/>
          </a:xfrm>
          <a:prstGeom prst="rect">
            <a:avLst/>
          </a:prstGeom>
        </p:spPr>
      </p:pic>
    </p:spTree>
    <p:extLst>
      <p:ext uri="{BB962C8B-B14F-4D97-AF65-F5344CB8AC3E}">
        <p14:creationId xmlns:p14="http://schemas.microsoft.com/office/powerpoint/2010/main" val="7999695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13974-DA04-530A-D874-2D527960A7D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A8B4A18-83A4-F98F-2344-6BCCA009BB49}"/>
              </a:ext>
            </a:extLst>
          </p:cNvPr>
          <p:cNvSpPr>
            <a:spLocks noGrp="1"/>
          </p:cNvSpPr>
          <p:nvPr>
            <p:ph type="title"/>
          </p:nvPr>
        </p:nvSpPr>
        <p:spPr>
          <a:xfrm>
            <a:off x="372533" y="147082"/>
            <a:ext cx="8421512" cy="830997"/>
          </a:xfrm>
        </p:spPr>
        <p:txBody>
          <a:bodyPr/>
          <a:lstStyle/>
          <a:p>
            <a:r>
              <a:rPr lang="en-US" dirty="0"/>
              <a:t>Ion-Dipole Attraction</a:t>
            </a:r>
          </a:p>
        </p:txBody>
      </p:sp>
      <p:sp>
        <p:nvSpPr>
          <p:cNvPr id="5" name="Content Placeholder 4">
            <a:extLst>
              <a:ext uri="{FF2B5EF4-FFF2-40B4-BE49-F238E27FC236}">
                <a16:creationId xmlns:a16="http://schemas.microsoft.com/office/drawing/2014/main" id="{FE68E3D6-B956-053F-833C-67684BC0A000}"/>
              </a:ext>
            </a:extLst>
          </p:cNvPr>
          <p:cNvSpPr>
            <a:spLocks noGrp="1"/>
          </p:cNvSpPr>
          <p:nvPr>
            <p:ph idx="1"/>
          </p:nvPr>
        </p:nvSpPr>
        <p:spPr>
          <a:xfrm>
            <a:off x="378177" y="1129723"/>
            <a:ext cx="8387645" cy="5383503"/>
          </a:xfrm>
        </p:spPr>
        <p:txBody>
          <a:bodyPr/>
          <a:lstStyle/>
          <a:p>
            <a:r>
              <a:rPr lang="en-US" dirty="0"/>
              <a:t>The </a:t>
            </a:r>
            <a:r>
              <a:rPr lang="en-US" dirty="0">
                <a:solidFill>
                  <a:srgbClr val="FFFF00"/>
                </a:solidFill>
              </a:rPr>
              <a:t>ion-dipole attraction </a:t>
            </a:r>
            <a:r>
              <a:rPr lang="en-US" dirty="0"/>
              <a:t>actually helps to dissolve the salt crystal/solid</a:t>
            </a:r>
          </a:p>
          <a:p>
            <a:r>
              <a:rPr lang="en-US" dirty="0"/>
              <a:t>During the </a:t>
            </a:r>
            <a:r>
              <a:rPr lang="en-US" dirty="0">
                <a:solidFill>
                  <a:srgbClr val="FFFF00"/>
                </a:solidFill>
              </a:rPr>
              <a:t>dissolution</a:t>
            </a:r>
            <a:r>
              <a:rPr lang="en-US" dirty="0"/>
              <a:t> process, ions leave the solid (crystal) and are </a:t>
            </a:r>
            <a:r>
              <a:rPr lang="en-US" dirty="0">
                <a:solidFill>
                  <a:schemeClr val="accent1">
                    <a:lumMod val="60000"/>
                    <a:lumOff val="40000"/>
                  </a:schemeClr>
                </a:solidFill>
              </a:rPr>
              <a:t>solvated</a:t>
            </a:r>
            <a:r>
              <a:rPr lang="en-US" dirty="0"/>
              <a:t> in a physical process called </a:t>
            </a:r>
            <a:r>
              <a:rPr lang="en-US" b="1" dirty="0">
                <a:solidFill>
                  <a:srgbClr val="00FF00"/>
                </a:solidFill>
              </a:rPr>
              <a:t>dissociation</a:t>
            </a:r>
            <a:r>
              <a:rPr lang="en-US" dirty="0"/>
              <a:t>, forming the </a:t>
            </a:r>
            <a:r>
              <a:rPr lang="en-US" dirty="0">
                <a:solidFill>
                  <a:srgbClr val="FFFF00"/>
                </a:solidFill>
              </a:rPr>
              <a:t>electrolytic solution</a:t>
            </a:r>
          </a:p>
          <a:p>
            <a:pPr lvl="1"/>
            <a:endParaRPr lang="en-US" dirty="0"/>
          </a:p>
        </p:txBody>
      </p:sp>
      <p:sp>
        <p:nvSpPr>
          <p:cNvPr id="2" name="Slide Number Placeholder 1">
            <a:extLst>
              <a:ext uri="{FF2B5EF4-FFF2-40B4-BE49-F238E27FC236}">
                <a16:creationId xmlns:a16="http://schemas.microsoft.com/office/drawing/2014/main" id="{A09DECE7-12C2-EAFC-B4FF-3EFDC5547516}"/>
              </a:ext>
            </a:extLst>
          </p:cNvPr>
          <p:cNvSpPr>
            <a:spLocks noGrp="1"/>
          </p:cNvSpPr>
          <p:nvPr>
            <p:ph type="sldNum" sz="quarter" idx="10"/>
          </p:nvPr>
        </p:nvSpPr>
        <p:spPr/>
        <p:txBody>
          <a:bodyPr/>
          <a:lstStyle/>
          <a:p>
            <a:fld id="{48B47BF4-C530-47F3-8F78-E261EA428483}" type="slidenum">
              <a:rPr lang="en-US" smtClean="0"/>
              <a:pPr/>
              <a:t>15</a:t>
            </a:fld>
            <a:endParaRPr lang="en-US" dirty="0"/>
          </a:p>
        </p:txBody>
      </p:sp>
      <p:pic>
        <p:nvPicPr>
          <p:cNvPr id="6" name="Picture 5">
            <a:extLst>
              <a:ext uri="{FF2B5EF4-FFF2-40B4-BE49-F238E27FC236}">
                <a16:creationId xmlns:a16="http://schemas.microsoft.com/office/drawing/2014/main" id="{07FECEDC-B12E-3C27-4DF4-DCA0F1AD3995}"/>
              </a:ext>
            </a:extLst>
          </p:cNvPr>
          <p:cNvPicPr>
            <a:picLocks noChangeAspect="1"/>
          </p:cNvPicPr>
          <p:nvPr/>
        </p:nvPicPr>
        <p:blipFill>
          <a:blip r:embed="rId2"/>
          <a:stretch>
            <a:fillRect/>
          </a:stretch>
        </p:blipFill>
        <p:spPr>
          <a:xfrm>
            <a:off x="2802673" y="3429000"/>
            <a:ext cx="5672253" cy="3078961"/>
          </a:xfrm>
          <a:prstGeom prst="rect">
            <a:avLst/>
          </a:prstGeom>
        </p:spPr>
      </p:pic>
    </p:spTree>
    <p:extLst>
      <p:ext uri="{BB962C8B-B14F-4D97-AF65-F5344CB8AC3E}">
        <p14:creationId xmlns:p14="http://schemas.microsoft.com/office/powerpoint/2010/main" val="800953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49922-388F-6E0C-0CAD-F8FBE3D7B79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C74F457-EA22-98B6-276C-2553B0945934}"/>
              </a:ext>
            </a:extLst>
          </p:cNvPr>
          <p:cNvSpPr>
            <a:spLocks noGrp="1"/>
          </p:cNvSpPr>
          <p:nvPr>
            <p:ph type="title"/>
          </p:nvPr>
        </p:nvSpPr>
        <p:spPr>
          <a:xfrm>
            <a:off x="372533" y="177860"/>
            <a:ext cx="8421512" cy="769441"/>
          </a:xfrm>
        </p:spPr>
        <p:txBody>
          <a:bodyPr/>
          <a:lstStyle/>
          <a:p>
            <a:r>
              <a:rPr lang="en-US" sz="4400" dirty="0"/>
              <a:t>Which Become Ions in Solution?</a:t>
            </a:r>
          </a:p>
        </p:txBody>
      </p:sp>
      <p:sp>
        <p:nvSpPr>
          <p:cNvPr id="5" name="Content Placeholder 4">
            <a:extLst>
              <a:ext uri="{FF2B5EF4-FFF2-40B4-BE49-F238E27FC236}">
                <a16:creationId xmlns:a16="http://schemas.microsoft.com/office/drawing/2014/main" id="{922EC50F-FE8E-61C8-41F1-7AFF1F2E980F}"/>
              </a:ext>
            </a:extLst>
          </p:cNvPr>
          <p:cNvSpPr>
            <a:spLocks noGrp="1"/>
          </p:cNvSpPr>
          <p:nvPr>
            <p:ph idx="1"/>
          </p:nvPr>
        </p:nvSpPr>
        <p:spPr>
          <a:xfrm>
            <a:off x="378177" y="1077684"/>
            <a:ext cx="8387645" cy="5383503"/>
          </a:xfrm>
        </p:spPr>
        <p:txBody>
          <a:bodyPr/>
          <a:lstStyle/>
          <a:p>
            <a:r>
              <a:rPr lang="en-US" sz="1800" dirty="0"/>
              <a:t>It needs to be an ion (an ionic compound)</a:t>
            </a:r>
          </a:p>
          <a:p>
            <a:r>
              <a:rPr lang="en-US" sz="1800" dirty="0"/>
              <a:t>Except for polyatomic molecules forming ions, molecules whether polar or nonpolar will not form ions!</a:t>
            </a:r>
          </a:p>
          <a:p>
            <a:pPr marL="401638" indent="-401638">
              <a:buFont typeface="Wingdings" panose="05000000000000000000" pitchFamily="2" charset="2"/>
              <a:buChar char="v"/>
            </a:pPr>
            <a:r>
              <a:rPr lang="en-US" sz="2000" dirty="0" err="1"/>
              <a:t>LiF</a:t>
            </a:r>
            <a:r>
              <a:rPr lang="en-US" sz="2000" dirty="0"/>
              <a:t> (lithium fluoride)</a:t>
            </a:r>
            <a:endParaRPr lang="en-US" sz="1800" dirty="0"/>
          </a:p>
          <a:p>
            <a:pPr marL="236538" lvl="1" indent="0">
              <a:buNone/>
            </a:pPr>
            <a:r>
              <a:rPr lang="en-US" sz="1600" b="1" dirty="0">
                <a:solidFill>
                  <a:schemeClr val="accent1">
                    <a:lumMod val="60000"/>
                    <a:lumOff val="40000"/>
                  </a:schemeClr>
                </a:solidFill>
              </a:rPr>
              <a:t>yes</a:t>
            </a:r>
          </a:p>
          <a:p>
            <a:pPr marL="401638" indent="-401638">
              <a:buFont typeface="Wingdings" panose="05000000000000000000" pitchFamily="2" charset="2"/>
              <a:buChar char="v"/>
            </a:pPr>
            <a:r>
              <a:rPr lang="en-US" sz="2000" dirty="0"/>
              <a:t>P</a:t>
            </a:r>
            <a:r>
              <a:rPr lang="en-US" sz="2000" baseline="-25000" dirty="0"/>
              <a:t>2</a:t>
            </a:r>
            <a:r>
              <a:rPr lang="en-US" sz="2000" dirty="0"/>
              <a:t>F</a:t>
            </a:r>
            <a:r>
              <a:rPr lang="en-US" sz="2000" baseline="-25000" dirty="0"/>
              <a:t>5 </a:t>
            </a:r>
            <a:r>
              <a:rPr lang="en-US" sz="2000" dirty="0"/>
              <a:t>(</a:t>
            </a:r>
            <a:r>
              <a:rPr lang="en-US" sz="2000" dirty="0" err="1"/>
              <a:t>diphosphorus</a:t>
            </a:r>
            <a:r>
              <a:rPr lang="en-US" sz="2000" dirty="0"/>
              <a:t> pentafluoride)</a:t>
            </a:r>
          </a:p>
          <a:p>
            <a:pPr marL="236538" lvl="1" indent="0">
              <a:buNone/>
            </a:pPr>
            <a:r>
              <a:rPr lang="en-US" sz="1600" b="1" dirty="0">
                <a:solidFill>
                  <a:schemeClr val="accent1">
                    <a:lumMod val="60000"/>
                    <a:lumOff val="40000"/>
                  </a:schemeClr>
                </a:solidFill>
              </a:rPr>
              <a:t>no</a:t>
            </a:r>
            <a:r>
              <a:rPr lang="en-US" sz="1600" dirty="0"/>
              <a:t>: all bonded are covalent and don’t break apart in a solvent</a:t>
            </a:r>
          </a:p>
          <a:p>
            <a:pPr marL="401638" indent="-401638">
              <a:buFont typeface="Wingdings" panose="05000000000000000000" pitchFamily="2" charset="2"/>
              <a:buChar char="v"/>
            </a:pPr>
            <a:r>
              <a:rPr lang="en-US" sz="2000" dirty="0"/>
              <a:t>C</a:t>
            </a:r>
            <a:r>
              <a:rPr lang="en-US" sz="2000" baseline="-25000" dirty="0"/>
              <a:t>2</a:t>
            </a:r>
            <a:r>
              <a:rPr lang="en-US" sz="2000" dirty="0"/>
              <a:t>H</a:t>
            </a:r>
            <a:r>
              <a:rPr lang="en-US" sz="2000" baseline="-25000" dirty="0"/>
              <a:t>5</a:t>
            </a:r>
            <a:r>
              <a:rPr lang="en-US" sz="2000" dirty="0"/>
              <a:t>OH (CH</a:t>
            </a:r>
            <a:r>
              <a:rPr lang="en-US" sz="2000" baseline="-25000" dirty="0"/>
              <a:t>3</a:t>
            </a:r>
            <a:r>
              <a:rPr lang="en-US" sz="2000" dirty="0"/>
              <a:t>CH</a:t>
            </a:r>
            <a:r>
              <a:rPr lang="en-US" sz="2000" baseline="-25000" dirty="0"/>
              <a:t>2</a:t>
            </a:r>
            <a:r>
              <a:rPr lang="en-US" sz="2000" dirty="0"/>
              <a:t>OH) (ethanol)</a:t>
            </a:r>
          </a:p>
          <a:p>
            <a:pPr marL="236538" lvl="1" indent="0">
              <a:buNone/>
            </a:pPr>
            <a:r>
              <a:rPr lang="en-US" sz="1600" b="1" dirty="0">
                <a:solidFill>
                  <a:schemeClr val="accent1">
                    <a:lumMod val="60000"/>
                    <a:lumOff val="40000"/>
                  </a:schemeClr>
                </a:solidFill>
              </a:rPr>
              <a:t>no</a:t>
            </a:r>
            <a:r>
              <a:rPr lang="en-US" sz="1600" dirty="0"/>
              <a:t>, a covalent molecule</a:t>
            </a:r>
          </a:p>
          <a:p>
            <a:pPr marL="401638" indent="-401638">
              <a:buFont typeface="Wingdings" panose="05000000000000000000" pitchFamily="2" charset="2"/>
              <a:buChar char="v"/>
            </a:pPr>
            <a:r>
              <a:rPr lang="en-US" sz="2000" dirty="0"/>
              <a:t>C</a:t>
            </a:r>
            <a:r>
              <a:rPr lang="en-US" sz="2000" baseline="-25000" dirty="0"/>
              <a:t>6</a:t>
            </a:r>
            <a:r>
              <a:rPr lang="en-US" sz="2000" dirty="0"/>
              <a:t>H</a:t>
            </a:r>
            <a:r>
              <a:rPr lang="en-US" sz="2000" baseline="-25000" dirty="0"/>
              <a:t>12</a:t>
            </a:r>
            <a:r>
              <a:rPr lang="en-US" sz="2000" dirty="0"/>
              <a:t>O</a:t>
            </a:r>
            <a:r>
              <a:rPr lang="en-US" sz="2000" baseline="-25000" dirty="0"/>
              <a:t>6</a:t>
            </a:r>
            <a:r>
              <a:rPr lang="en-US" sz="2000" dirty="0"/>
              <a:t> (glucose)</a:t>
            </a:r>
          </a:p>
          <a:p>
            <a:pPr marL="236538" lvl="1" indent="0">
              <a:buNone/>
            </a:pPr>
            <a:r>
              <a:rPr lang="en-US" sz="1600" b="1" dirty="0">
                <a:solidFill>
                  <a:schemeClr val="accent1">
                    <a:lumMod val="60000"/>
                    <a:lumOff val="40000"/>
                  </a:schemeClr>
                </a:solidFill>
              </a:rPr>
              <a:t>no</a:t>
            </a:r>
            <a:r>
              <a:rPr lang="en-US" sz="1600" dirty="0"/>
              <a:t>, a covalent molecule</a:t>
            </a:r>
          </a:p>
          <a:p>
            <a:pPr marL="401638" indent="-401638">
              <a:buFont typeface="Wingdings" panose="05000000000000000000" pitchFamily="2" charset="2"/>
              <a:buChar char="v"/>
            </a:pPr>
            <a:r>
              <a:rPr lang="en-US" sz="2000" dirty="0"/>
              <a:t>CCl</a:t>
            </a:r>
            <a:r>
              <a:rPr lang="en-US" sz="2000" baseline="-25000" dirty="0"/>
              <a:t>4  </a:t>
            </a:r>
            <a:r>
              <a:rPr lang="en-US" sz="2000" dirty="0"/>
              <a:t>(carbon tetrachloride)</a:t>
            </a:r>
          </a:p>
          <a:p>
            <a:pPr marL="236538" lvl="1" indent="0">
              <a:buNone/>
            </a:pPr>
            <a:r>
              <a:rPr lang="en-US" sz="1600" b="1" dirty="0">
                <a:solidFill>
                  <a:schemeClr val="accent1">
                    <a:lumMod val="60000"/>
                    <a:lumOff val="40000"/>
                  </a:schemeClr>
                </a:solidFill>
              </a:rPr>
              <a:t>no</a:t>
            </a:r>
            <a:r>
              <a:rPr lang="en-US" sz="1600" dirty="0"/>
              <a:t> a covalent molecule and also nonpolar</a:t>
            </a:r>
          </a:p>
          <a:p>
            <a:pPr marL="401638" indent="-401638">
              <a:buFont typeface="Wingdings" panose="05000000000000000000" pitchFamily="2" charset="2"/>
              <a:buChar char="v"/>
            </a:pPr>
            <a:r>
              <a:rPr lang="en-US" sz="2000" dirty="0"/>
              <a:t>CaCl</a:t>
            </a:r>
            <a:r>
              <a:rPr lang="en-US" sz="2000" baseline="-25000" dirty="0"/>
              <a:t>2 </a:t>
            </a:r>
            <a:r>
              <a:rPr lang="en-US" sz="2000" dirty="0"/>
              <a:t>(calcium chloride)</a:t>
            </a:r>
          </a:p>
          <a:p>
            <a:pPr marL="236538" lvl="1" indent="0">
              <a:buNone/>
            </a:pPr>
            <a:r>
              <a:rPr lang="en-US" sz="1600" b="1" dirty="0">
                <a:solidFill>
                  <a:schemeClr val="accent1">
                    <a:lumMod val="60000"/>
                    <a:lumOff val="40000"/>
                  </a:schemeClr>
                </a:solidFill>
              </a:rPr>
              <a:t>yes</a:t>
            </a:r>
            <a:endParaRPr lang="en-US" sz="2000" b="1" baseline="-25000" dirty="0">
              <a:solidFill>
                <a:schemeClr val="accent1">
                  <a:lumMod val="60000"/>
                  <a:lumOff val="40000"/>
                </a:schemeClr>
              </a:solidFill>
            </a:endParaRPr>
          </a:p>
          <a:p>
            <a:pPr marL="401638" indent="-401638">
              <a:buFont typeface="Wingdings" panose="05000000000000000000" pitchFamily="2" charset="2"/>
              <a:buChar char="v"/>
            </a:pPr>
            <a:r>
              <a:rPr lang="en-US" sz="2000" dirty="0"/>
              <a:t>AgNO</a:t>
            </a:r>
            <a:r>
              <a:rPr lang="en-US" sz="2000" baseline="-25000" dirty="0"/>
              <a:t>3 </a:t>
            </a:r>
            <a:r>
              <a:rPr lang="en-US" sz="2000" dirty="0"/>
              <a:t>(silver nitrate)</a:t>
            </a:r>
          </a:p>
          <a:p>
            <a:pPr marL="236538" lvl="1" indent="0">
              <a:buNone/>
            </a:pPr>
            <a:r>
              <a:rPr lang="en-US" sz="1600" b="1" dirty="0">
                <a:solidFill>
                  <a:schemeClr val="accent1">
                    <a:lumMod val="60000"/>
                    <a:lumOff val="40000"/>
                  </a:schemeClr>
                </a:solidFill>
              </a:rPr>
              <a:t>yes</a:t>
            </a:r>
          </a:p>
          <a:p>
            <a:pPr marL="401638" indent="-401638">
              <a:buFont typeface="Wingdings" panose="05000000000000000000" pitchFamily="2" charset="2"/>
              <a:buChar char="v"/>
            </a:pPr>
            <a:endParaRPr lang="en-US" baseline="-25000" dirty="0"/>
          </a:p>
        </p:txBody>
      </p:sp>
      <p:sp>
        <p:nvSpPr>
          <p:cNvPr id="2" name="Slide Number Placeholder 1">
            <a:extLst>
              <a:ext uri="{FF2B5EF4-FFF2-40B4-BE49-F238E27FC236}">
                <a16:creationId xmlns:a16="http://schemas.microsoft.com/office/drawing/2014/main" id="{097A6B3B-8479-A117-D4E7-F3F7A24F56E7}"/>
              </a:ext>
            </a:extLst>
          </p:cNvPr>
          <p:cNvSpPr>
            <a:spLocks noGrp="1"/>
          </p:cNvSpPr>
          <p:nvPr>
            <p:ph type="sldNum" sz="quarter" idx="10"/>
          </p:nvPr>
        </p:nvSpPr>
        <p:spPr/>
        <p:txBody>
          <a:bodyPr/>
          <a:lstStyle/>
          <a:p>
            <a:fld id="{48B47BF4-C530-47F3-8F78-E261EA428483}" type="slidenum">
              <a:rPr lang="en-US" smtClean="0"/>
              <a:pPr/>
              <a:t>16</a:t>
            </a:fld>
            <a:endParaRPr lang="en-US" dirty="0"/>
          </a:p>
        </p:txBody>
      </p:sp>
    </p:spTree>
    <p:extLst>
      <p:ext uri="{BB962C8B-B14F-4D97-AF65-F5344CB8AC3E}">
        <p14:creationId xmlns:p14="http://schemas.microsoft.com/office/powerpoint/2010/main" val="2149803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9EC6B-A565-B8B3-593A-D64CE31313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6E4584-4058-1EB8-FE6E-31A4CFA5A948}"/>
              </a:ext>
            </a:extLst>
          </p:cNvPr>
          <p:cNvSpPr>
            <a:spLocks noGrp="1"/>
          </p:cNvSpPr>
          <p:nvPr>
            <p:ph type="title"/>
          </p:nvPr>
        </p:nvSpPr>
        <p:spPr>
          <a:xfrm>
            <a:off x="372533" y="127883"/>
            <a:ext cx="8421512" cy="769441"/>
          </a:xfrm>
        </p:spPr>
        <p:txBody>
          <a:bodyPr/>
          <a:lstStyle/>
          <a:p>
            <a:r>
              <a:rPr lang="en-US" sz="4400" dirty="0"/>
              <a:t>Solubility in Aqueous Solutions</a:t>
            </a:r>
          </a:p>
        </p:txBody>
      </p:sp>
      <p:sp>
        <p:nvSpPr>
          <p:cNvPr id="5" name="Content Placeholder 4">
            <a:extLst>
              <a:ext uri="{FF2B5EF4-FFF2-40B4-BE49-F238E27FC236}">
                <a16:creationId xmlns:a16="http://schemas.microsoft.com/office/drawing/2014/main" id="{3ADD6C23-0225-1B25-0278-B35E0A496453}"/>
              </a:ext>
            </a:extLst>
          </p:cNvPr>
          <p:cNvSpPr>
            <a:spLocks noGrp="1"/>
          </p:cNvSpPr>
          <p:nvPr>
            <p:ph idx="1"/>
          </p:nvPr>
        </p:nvSpPr>
        <p:spPr>
          <a:xfrm>
            <a:off x="378177" y="981489"/>
            <a:ext cx="8387645" cy="5383503"/>
          </a:xfrm>
        </p:spPr>
        <p:txBody>
          <a:bodyPr/>
          <a:lstStyle/>
          <a:p>
            <a:r>
              <a:rPr lang="en-US" dirty="0"/>
              <a:t>Some ions (a </a:t>
            </a:r>
            <a:r>
              <a:rPr lang="en-US" dirty="0">
                <a:solidFill>
                  <a:schemeClr val="accent1">
                    <a:lumMod val="60000"/>
                    <a:lumOff val="40000"/>
                  </a:schemeClr>
                </a:solidFill>
              </a:rPr>
              <a:t>cation</a:t>
            </a:r>
            <a:r>
              <a:rPr lang="en-US" dirty="0"/>
              <a:t> and an </a:t>
            </a:r>
            <a:r>
              <a:rPr lang="en-US" dirty="0">
                <a:solidFill>
                  <a:schemeClr val="accent1">
                    <a:lumMod val="60000"/>
                    <a:lumOff val="40000"/>
                  </a:schemeClr>
                </a:solidFill>
              </a:rPr>
              <a:t>anion</a:t>
            </a:r>
            <a:r>
              <a:rPr lang="en-US" dirty="0"/>
              <a:t>) that are brought together in solution will form a complex quickly and </a:t>
            </a:r>
            <a:r>
              <a:rPr lang="en-US" b="1" i="1" dirty="0">
                <a:solidFill>
                  <a:srgbClr val="00FF00"/>
                </a:solidFill>
              </a:rPr>
              <a:t>precipitate</a:t>
            </a:r>
            <a:r>
              <a:rPr lang="en-US" dirty="0"/>
              <a:t> out of solution, forming a </a:t>
            </a:r>
            <a:r>
              <a:rPr lang="en-US" dirty="0">
                <a:solidFill>
                  <a:srgbClr val="FFFF00"/>
                </a:solidFill>
              </a:rPr>
              <a:t>solid</a:t>
            </a:r>
            <a:r>
              <a:rPr lang="en-US" dirty="0"/>
              <a:t> in the </a:t>
            </a:r>
            <a:r>
              <a:rPr lang="en-US" dirty="0">
                <a:solidFill>
                  <a:srgbClr val="FFFF00"/>
                </a:solidFill>
              </a:rPr>
              <a:t>solution</a:t>
            </a:r>
          </a:p>
          <a:p>
            <a:r>
              <a:rPr lang="en-US" dirty="0"/>
              <a:t>A classic example is </a:t>
            </a:r>
            <a:r>
              <a:rPr lang="en-US" dirty="0">
                <a:solidFill>
                  <a:srgbClr val="FFC000"/>
                </a:solidFill>
              </a:rPr>
              <a:t>silver</a:t>
            </a:r>
            <a:r>
              <a:rPr lang="en-US" dirty="0"/>
              <a:t> (</a:t>
            </a:r>
            <a:r>
              <a:rPr lang="en-US" dirty="0">
                <a:solidFill>
                  <a:srgbClr val="FFC000"/>
                </a:solidFill>
              </a:rPr>
              <a:t>Ag</a:t>
            </a:r>
            <a:r>
              <a:rPr lang="en-US" baseline="30000" dirty="0">
                <a:solidFill>
                  <a:srgbClr val="FFC000"/>
                </a:solidFill>
              </a:rPr>
              <a:t>+</a:t>
            </a:r>
            <a:r>
              <a:rPr lang="en-US" dirty="0"/>
              <a:t>)</a:t>
            </a:r>
            <a:br>
              <a:rPr lang="en-US" dirty="0"/>
            </a:br>
            <a:r>
              <a:rPr lang="en-US" dirty="0">
                <a:solidFill>
                  <a:srgbClr val="FFFF00"/>
                </a:solidFill>
              </a:rPr>
              <a:t>cation </a:t>
            </a:r>
            <a:r>
              <a:rPr lang="en-US" dirty="0"/>
              <a:t>binding or combining (not</a:t>
            </a:r>
            <a:br>
              <a:rPr lang="en-US" dirty="0"/>
            </a:br>
            <a:r>
              <a:rPr lang="en-US" dirty="0"/>
              <a:t>bonding) with </a:t>
            </a:r>
            <a:r>
              <a:rPr lang="en-US" dirty="0">
                <a:solidFill>
                  <a:srgbClr val="FFC000"/>
                </a:solidFill>
              </a:rPr>
              <a:t>chloride</a:t>
            </a:r>
            <a:r>
              <a:rPr lang="en-US" dirty="0"/>
              <a:t> (</a:t>
            </a:r>
            <a:r>
              <a:rPr lang="en-US" dirty="0">
                <a:solidFill>
                  <a:srgbClr val="FFC000"/>
                </a:solidFill>
              </a:rPr>
              <a:t>Cl</a:t>
            </a:r>
            <a:r>
              <a:rPr lang="en-US" baseline="30000" dirty="0">
                <a:solidFill>
                  <a:srgbClr val="FFC000"/>
                </a:solidFill>
              </a:rPr>
              <a:t>–</a:t>
            </a:r>
            <a:r>
              <a:rPr lang="en-US" dirty="0"/>
              <a:t>) anion</a:t>
            </a:r>
            <a:br>
              <a:rPr lang="en-US" dirty="0"/>
            </a:br>
            <a:r>
              <a:rPr lang="en-US" dirty="0"/>
              <a:t>to form the </a:t>
            </a:r>
            <a:r>
              <a:rPr lang="en-US" dirty="0">
                <a:solidFill>
                  <a:srgbClr val="FFC000"/>
                </a:solidFill>
              </a:rPr>
              <a:t>silver chloride </a:t>
            </a:r>
            <a:r>
              <a:rPr lang="en-US" dirty="0"/>
              <a:t>(</a:t>
            </a:r>
            <a:r>
              <a:rPr lang="en-US" dirty="0">
                <a:solidFill>
                  <a:srgbClr val="FFC000"/>
                </a:solidFill>
              </a:rPr>
              <a:t>AgCl</a:t>
            </a:r>
            <a:r>
              <a:rPr lang="en-US" dirty="0"/>
              <a:t>)</a:t>
            </a:r>
            <a:br>
              <a:rPr lang="en-US" dirty="0"/>
            </a:br>
            <a:r>
              <a:rPr lang="en-US" dirty="0">
                <a:solidFill>
                  <a:schemeClr val="accent1">
                    <a:lumMod val="60000"/>
                    <a:lumOff val="40000"/>
                  </a:schemeClr>
                </a:solidFill>
              </a:rPr>
              <a:t>precipitate</a:t>
            </a:r>
          </a:p>
          <a:p>
            <a:r>
              <a:rPr lang="en-US" dirty="0"/>
              <a:t>Several ion combinations occurring</a:t>
            </a:r>
            <a:br>
              <a:rPr lang="en-US" dirty="0"/>
            </a:br>
            <a:r>
              <a:rPr lang="en-US" dirty="0"/>
              <a:t>in solution and having no or low </a:t>
            </a:r>
            <a:br>
              <a:rPr lang="en-US" dirty="0"/>
            </a:br>
            <a:r>
              <a:rPr lang="en-US" dirty="0"/>
              <a:t>solubility—thus forming precipitates—</a:t>
            </a:r>
            <a:br>
              <a:rPr lang="en-US" dirty="0"/>
            </a:br>
            <a:r>
              <a:rPr lang="en-US" dirty="0"/>
              <a:t>are known (table next page)</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60EF87A0-D3CA-4EE8-35D2-C758572D7C3F}"/>
              </a:ext>
            </a:extLst>
          </p:cNvPr>
          <p:cNvSpPr>
            <a:spLocks noGrp="1"/>
          </p:cNvSpPr>
          <p:nvPr>
            <p:ph type="sldNum" sz="quarter" idx="10"/>
          </p:nvPr>
        </p:nvSpPr>
        <p:spPr/>
        <p:txBody>
          <a:bodyPr/>
          <a:lstStyle/>
          <a:p>
            <a:fld id="{48B47BF4-C530-47F3-8F78-E261EA428483}" type="slidenum">
              <a:rPr lang="en-US" smtClean="0"/>
              <a:pPr/>
              <a:t>17</a:t>
            </a:fld>
            <a:endParaRPr lang="en-US" dirty="0"/>
          </a:p>
        </p:txBody>
      </p:sp>
      <p:pic>
        <p:nvPicPr>
          <p:cNvPr id="3" name="m2-res_1080p">
            <a:hlinkClick r:id="" action="ppaction://media"/>
            <a:extLst>
              <a:ext uri="{FF2B5EF4-FFF2-40B4-BE49-F238E27FC236}">
                <a16:creationId xmlns:a16="http://schemas.microsoft.com/office/drawing/2014/main" id="{79F9C645-F715-EFDF-EDFC-897605F52BC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569416" y="2743448"/>
            <a:ext cx="2078687" cy="3698488"/>
          </a:xfrm>
          <a:prstGeom prst="rect">
            <a:avLst/>
          </a:prstGeom>
        </p:spPr>
      </p:pic>
      <p:sp>
        <p:nvSpPr>
          <p:cNvPr id="6" name="TextBox 5">
            <a:extLst>
              <a:ext uri="{FF2B5EF4-FFF2-40B4-BE49-F238E27FC236}">
                <a16:creationId xmlns:a16="http://schemas.microsoft.com/office/drawing/2014/main" id="{E7EE75D0-9290-FE9E-2BDD-DBDEFB9A9ED7}"/>
              </a:ext>
            </a:extLst>
          </p:cNvPr>
          <p:cNvSpPr txBox="1"/>
          <p:nvPr/>
        </p:nvSpPr>
        <p:spPr>
          <a:xfrm>
            <a:off x="1535240" y="6211103"/>
            <a:ext cx="5036379" cy="307777"/>
          </a:xfrm>
          <a:prstGeom prst="rect">
            <a:avLst/>
          </a:prstGeom>
          <a:noFill/>
        </p:spPr>
        <p:txBody>
          <a:bodyPr wrap="none" rtlCol="0">
            <a:spAutoFit/>
          </a:bodyPr>
          <a:lstStyle/>
          <a:p>
            <a:r>
              <a:rPr lang="en-US" sz="1400" dirty="0">
                <a:solidFill>
                  <a:schemeClr val="bg1"/>
                </a:solidFill>
              </a:rPr>
              <a:t>Video shows HCl being added to AgNO</a:t>
            </a:r>
            <a:r>
              <a:rPr lang="en-US" sz="1400" baseline="-25000" dirty="0">
                <a:solidFill>
                  <a:schemeClr val="bg1"/>
                </a:solidFill>
              </a:rPr>
              <a:t>3</a:t>
            </a:r>
            <a:r>
              <a:rPr lang="en-US" sz="1400" dirty="0">
                <a:solidFill>
                  <a:schemeClr val="bg1"/>
                </a:solidFill>
              </a:rPr>
              <a:t> (</a:t>
            </a:r>
            <a:r>
              <a:rPr lang="en-US" sz="1400" i="1" dirty="0" err="1">
                <a:solidFill>
                  <a:schemeClr val="bg1"/>
                </a:solidFill>
              </a:rPr>
              <a:t>aq</a:t>
            </a:r>
            <a:r>
              <a:rPr lang="en-US" sz="1400" dirty="0">
                <a:solidFill>
                  <a:schemeClr val="bg1"/>
                </a:solidFill>
              </a:rPr>
              <a:t>) to form AgCl (</a:t>
            </a:r>
            <a:r>
              <a:rPr lang="en-US" sz="1400" i="1" dirty="0">
                <a:solidFill>
                  <a:schemeClr val="bg1"/>
                </a:solidFill>
              </a:rPr>
              <a:t>s</a:t>
            </a:r>
            <a:r>
              <a:rPr lang="en-US" sz="1400" dirty="0">
                <a:solidFill>
                  <a:schemeClr val="bg1"/>
                </a:solidFill>
              </a:rPr>
              <a:t>)</a:t>
            </a:r>
          </a:p>
        </p:txBody>
      </p:sp>
    </p:spTree>
    <p:extLst>
      <p:ext uri="{BB962C8B-B14F-4D97-AF65-F5344CB8AC3E}">
        <p14:creationId xmlns:p14="http://schemas.microsoft.com/office/powerpoint/2010/main" val="159783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9EC6B-A565-B8B3-593A-D64CE313135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6E4584-4058-1EB8-FE6E-31A4CFA5A948}"/>
              </a:ext>
            </a:extLst>
          </p:cNvPr>
          <p:cNvSpPr>
            <a:spLocks noGrp="1"/>
          </p:cNvSpPr>
          <p:nvPr>
            <p:ph type="title"/>
          </p:nvPr>
        </p:nvSpPr>
        <p:spPr>
          <a:xfrm>
            <a:off x="372533" y="127883"/>
            <a:ext cx="8421512" cy="769441"/>
          </a:xfrm>
        </p:spPr>
        <p:txBody>
          <a:bodyPr/>
          <a:lstStyle/>
          <a:p>
            <a:r>
              <a:rPr lang="en-US" sz="4400" dirty="0"/>
              <a:t>Solubility in Aqueous Solutions</a:t>
            </a:r>
          </a:p>
        </p:txBody>
      </p:sp>
      <p:sp>
        <p:nvSpPr>
          <p:cNvPr id="5" name="Content Placeholder 4">
            <a:extLst>
              <a:ext uri="{FF2B5EF4-FFF2-40B4-BE49-F238E27FC236}">
                <a16:creationId xmlns:a16="http://schemas.microsoft.com/office/drawing/2014/main" id="{3ADD6C23-0225-1B25-0278-B35E0A496453}"/>
              </a:ext>
            </a:extLst>
          </p:cNvPr>
          <p:cNvSpPr>
            <a:spLocks noGrp="1"/>
          </p:cNvSpPr>
          <p:nvPr>
            <p:ph idx="1"/>
          </p:nvPr>
        </p:nvSpPr>
        <p:spPr>
          <a:xfrm>
            <a:off x="378177" y="1038512"/>
            <a:ext cx="8387645" cy="5383503"/>
          </a:xfrm>
        </p:spPr>
        <p:txBody>
          <a:bodyPr/>
          <a:lstStyle/>
          <a:p>
            <a:r>
              <a:rPr lang="en-US" dirty="0"/>
              <a:t>These rules for solubility concerning the various ion combinations in aqueous solutions are part of the Green Sheet</a:t>
            </a:r>
          </a:p>
          <a:p>
            <a:endParaRPr lang="en-US" dirty="0"/>
          </a:p>
          <a:p>
            <a:pPr marL="0" indent="0">
              <a:buNone/>
            </a:pPr>
            <a:r>
              <a:rPr lang="en-US" dirty="0"/>
              <a:t>If you are asked</a:t>
            </a:r>
            <a:br>
              <a:rPr lang="en-US" dirty="0"/>
            </a:br>
            <a:r>
              <a:rPr lang="en-US" dirty="0"/>
              <a:t>about whether</a:t>
            </a:r>
            <a:br>
              <a:rPr lang="en-US" dirty="0"/>
            </a:br>
            <a:r>
              <a:rPr lang="en-US" dirty="0"/>
              <a:t>the mixing of </a:t>
            </a:r>
            <a:br>
              <a:rPr lang="en-US" dirty="0"/>
            </a:br>
            <a:r>
              <a:rPr lang="en-US" dirty="0"/>
              <a:t>solutions with</a:t>
            </a:r>
            <a:br>
              <a:rPr lang="en-US" dirty="0"/>
            </a:br>
            <a:r>
              <a:rPr lang="en-US" dirty="0"/>
              <a:t>soluble ions form</a:t>
            </a:r>
            <a:br>
              <a:rPr lang="en-US" dirty="0"/>
            </a:br>
            <a:r>
              <a:rPr lang="en-US" dirty="0"/>
              <a:t>a precipitate, </a:t>
            </a:r>
            <a:br>
              <a:rPr lang="en-US" dirty="0"/>
            </a:br>
            <a:r>
              <a:rPr lang="en-US" dirty="0"/>
              <a:t>be prepared to</a:t>
            </a:r>
            <a:br>
              <a:rPr lang="en-US" dirty="0"/>
            </a:br>
            <a:r>
              <a:rPr lang="en-US" dirty="0"/>
              <a:t>say yes or no </a:t>
            </a:r>
            <a:br>
              <a:rPr lang="en-US" dirty="0"/>
            </a:br>
            <a:r>
              <a:rPr lang="en-US" dirty="0"/>
              <a:t>by understanding</a:t>
            </a:r>
            <a:br>
              <a:rPr lang="en-US" dirty="0"/>
            </a:br>
            <a:r>
              <a:rPr lang="en-US" dirty="0"/>
              <a:t>the table</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60EF87A0-D3CA-4EE8-35D2-C758572D7C3F}"/>
              </a:ext>
            </a:extLst>
          </p:cNvPr>
          <p:cNvSpPr>
            <a:spLocks noGrp="1"/>
          </p:cNvSpPr>
          <p:nvPr>
            <p:ph type="sldNum" sz="quarter" idx="10"/>
          </p:nvPr>
        </p:nvSpPr>
        <p:spPr/>
        <p:txBody>
          <a:bodyPr/>
          <a:lstStyle/>
          <a:p>
            <a:fld id="{48B47BF4-C530-47F3-8F78-E261EA428483}" type="slidenum">
              <a:rPr lang="en-US" smtClean="0"/>
              <a:pPr/>
              <a:t>18</a:t>
            </a:fld>
            <a:endParaRPr lang="en-US" dirty="0"/>
          </a:p>
        </p:txBody>
      </p:sp>
      <p:pic>
        <p:nvPicPr>
          <p:cNvPr id="7" name="Picture 6">
            <a:extLst>
              <a:ext uri="{FF2B5EF4-FFF2-40B4-BE49-F238E27FC236}">
                <a16:creationId xmlns:a16="http://schemas.microsoft.com/office/drawing/2014/main" id="{ECF7A230-FEA5-819A-ADD5-57084C4685FB}"/>
              </a:ext>
            </a:extLst>
          </p:cNvPr>
          <p:cNvPicPr>
            <a:picLocks noChangeAspect="1"/>
          </p:cNvPicPr>
          <p:nvPr/>
        </p:nvPicPr>
        <p:blipFill>
          <a:blip r:embed="rId2"/>
          <a:stretch>
            <a:fillRect/>
          </a:stretch>
        </p:blipFill>
        <p:spPr>
          <a:xfrm>
            <a:off x="3425593" y="2425149"/>
            <a:ext cx="5340229" cy="3939843"/>
          </a:xfrm>
          <a:prstGeom prst="rect">
            <a:avLst/>
          </a:prstGeom>
        </p:spPr>
      </p:pic>
    </p:spTree>
    <p:extLst>
      <p:ext uri="{BB962C8B-B14F-4D97-AF65-F5344CB8AC3E}">
        <p14:creationId xmlns:p14="http://schemas.microsoft.com/office/powerpoint/2010/main" val="1728159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6DB133-45BD-EB2C-118F-DF474A1487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1001A55-2A68-95BC-AA1A-65570DDCF6F6}"/>
              </a:ext>
            </a:extLst>
          </p:cNvPr>
          <p:cNvSpPr>
            <a:spLocks noGrp="1"/>
          </p:cNvSpPr>
          <p:nvPr>
            <p:ph type="title"/>
          </p:nvPr>
        </p:nvSpPr>
        <p:spPr>
          <a:xfrm>
            <a:off x="372533" y="147082"/>
            <a:ext cx="8421512" cy="830997"/>
          </a:xfrm>
        </p:spPr>
        <p:txBody>
          <a:bodyPr/>
          <a:lstStyle/>
          <a:p>
            <a:r>
              <a:rPr lang="en-US" dirty="0"/>
              <a:t>Practice: Is It Soluble?</a:t>
            </a:r>
          </a:p>
        </p:txBody>
      </p:sp>
      <p:sp>
        <p:nvSpPr>
          <p:cNvPr id="5" name="Content Placeholder 4">
            <a:extLst>
              <a:ext uri="{FF2B5EF4-FFF2-40B4-BE49-F238E27FC236}">
                <a16:creationId xmlns:a16="http://schemas.microsoft.com/office/drawing/2014/main" id="{59826125-88C5-002C-8BAF-77A7BDEE2BB4}"/>
              </a:ext>
            </a:extLst>
          </p:cNvPr>
          <p:cNvSpPr>
            <a:spLocks noGrp="1"/>
          </p:cNvSpPr>
          <p:nvPr>
            <p:ph idx="1"/>
          </p:nvPr>
        </p:nvSpPr>
        <p:spPr>
          <a:xfrm>
            <a:off x="406400" y="1003791"/>
            <a:ext cx="8387645" cy="5383503"/>
          </a:xfrm>
        </p:spPr>
        <p:txBody>
          <a:bodyPr/>
          <a:lstStyle/>
          <a:p>
            <a:pPr marL="0" indent="0">
              <a:buNone/>
            </a:pPr>
            <a:r>
              <a:rPr lang="en-US" sz="1800" dirty="0"/>
              <a:t>Refer to the Green Sheet</a:t>
            </a:r>
          </a:p>
          <a:p>
            <a:pPr marL="344488" indent="-344488">
              <a:buFont typeface="+mj-lt"/>
              <a:buAutoNum type="alphaLcPeriod"/>
            </a:pPr>
            <a:r>
              <a:rPr lang="en-US" sz="2000" dirty="0">
                <a:solidFill>
                  <a:srgbClr val="00FF00"/>
                </a:solidFill>
              </a:rPr>
              <a:t>Zn(NO</a:t>
            </a:r>
            <a:r>
              <a:rPr lang="en-US" sz="2000" baseline="-25000" dirty="0">
                <a:solidFill>
                  <a:srgbClr val="00FF00"/>
                </a:solidFill>
              </a:rPr>
              <a:t>3</a:t>
            </a:r>
            <a:r>
              <a:rPr lang="en-US" sz="2000" dirty="0">
                <a:solidFill>
                  <a:srgbClr val="00FF00"/>
                </a:solidFill>
              </a:rPr>
              <a:t>)</a:t>
            </a:r>
            <a:r>
              <a:rPr lang="en-US" sz="2000" baseline="-25000" dirty="0">
                <a:solidFill>
                  <a:srgbClr val="00FF00"/>
                </a:solidFill>
              </a:rPr>
              <a:t>2</a:t>
            </a:r>
            <a:r>
              <a:rPr lang="en-US" sz="2000" dirty="0"/>
              <a:t> (</a:t>
            </a:r>
            <a:r>
              <a:rPr lang="en-US" sz="2000" dirty="0">
                <a:solidFill>
                  <a:srgbClr val="00FF00"/>
                </a:solidFill>
              </a:rPr>
              <a:t>zinc nitrate</a:t>
            </a:r>
            <a:r>
              <a:rPr lang="en-US" sz="2000" dirty="0"/>
              <a:t>)</a:t>
            </a:r>
          </a:p>
          <a:p>
            <a:pPr marL="236538" lvl="1" indent="0">
              <a:buNone/>
            </a:pPr>
            <a:r>
              <a:rPr lang="en-US" sz="1800" dirty="0"/>
              <a:t>The solubility table indicates ALL </a:t>
            </a:r>
            <a:r>
              <a:rPr lang="en-US" sz="1800" dirty="0">
                <a:solidFill>
                  <a:srgbClr val="00FF00"/>
                </a:solidFill>
              </a:rPr>
              <a:t>nitrates</a:t>
            </a:r>
            <a:r>
              <a:rPr lang="en-US" sz="1800" dirty="0"/>
              <a:t> are </a:t>
            </a:r>
            <a:r>
              <a:rPr lang="en-US" sz="1800" dirty="0">
                <a:solidFill>
                  <a:srgbClr val="FFFF00"/>
                </a:solidFill>
              </a:rPr>
              <a:t>soluble</a:t>
            </a:r>
          </a:p>
          <a:p>
            <a:pPr marL="341313" indent="-341313">
              <a:buFont typeface="+mj-lt"/>
              <a:buAutoNum type="alphaLcPeriod"/>
            </a:pPr>
            <a:r>
              <a:rPr lang="en-US" sz="2000" dirty="0">
                <a:solidFill>
                  <a:srgbClr val="00FF00"/>
                </a:solidFill>
              </a:rPr>
              <a:t>PbBr</a:t>
            </a:r>
            <a:r>
              <a:rPr lang="en-US" sz="2000" baseline="-25000" dirty="0">
                <a:solidFill>
                  <a:srgbClr val="00FF00"/>
                </a:solidFill>
              </a:rPr>
              <a:t>2</a:t>
            </a:r>
            <a:r>
              <a:rPr lang="en-US" sz="2000" dirty="0">
                <a:solidFill>
                  <a:srgbClr val="00FF00"/>
                </a:solidFill>
              </a:rPr>
              <a:t> </a:t>
            </a:r>
            <a:r>
              <a:rPr lang="en-US" sz="2000" dirty="0"/>
              <a:t>(</a:t>
            </a:r>
            <a:r>
              <a:rPr lang="en-US" sz="2000" dirty="0">
                <a:solidFill>
                  <a:srgbClr val="00FF00"/>
                </a:solidFill>
              </a:rPr>
              <a:t>lead(II) bromide</a:t>
            </a:r>
            <a:r>
              <a:rPr lang="en-US" sz="2000" dirty="0"/>
              <a:t>)</a:t>
            </a:r>
          </a:p>
          <a:p>
            <a:pPr marL="236538" lvl="1" indent="0">
              <a:buNone/>
            </a:pPr>
            <a:r>
              <a:rPr lang="en-US" sz="1800" dirty="0"/>
              <a:t>Table states all </a:t>
            </a:r>
            <a:r>
              <a:rPr lang="en-US" sz="1800" dirty="0">
                <a:solidFill>
                  <a:schemeClr val="accent1">
                    <a:lumMod val="60000"/>
                    <a:lumOff val="40000"/>
                  </a:schemeClr>
                </a:solidFill>
              </a:rPr>
              <a:t>bromides</a:t>
            </a:r>
            <a:r>
              <a:rPr lang="en-US" sz="1800" dirty="0"/>
              <a:t> are </a:t>
            </a:r>
            <a:r>
              <a:rPr lang="en-US" sz="1800" dirty="0">
                <a:solidFill>
                  <a:srgbClr val="FFFF00"/>
                </a:solidFill>
              </a:rPr>
              <a:t>soluble</a:t>
            </a:r>
            <a:r>
              <a:rPr lang="en-US" sz="1800" dirty="0"/>
              <a:t> </a:t>
            </a:r>
            <a:r>
              <a:rPr lang="en-US" sz="1800" b="1" i="1" dirty="0">
                <a:solidFill>
                  <a:srgbClr val="FF0000"/>
                </a:solidFill>
              </a:rPr>
              <a:t>except</a:t>
            </a:r>
            <a:r>
              <a:rPr lang="en-US" sz="1800" dirty="0"/>
              <a:t> when combined with </a:t>
            </a:r>
            <a:r>
              <a:rPr lang="en-US" sz="1800" dirty="0">
                <a:solidFill>
                  <a:srgbClr val="FFC000"/>
                </a:solidFill>
              </a:rPr>
              <a:t>Pb</a:t>
            </a:r>
            <a:r>
              <a:rPr lang="en-US" sz="1800" baseline="30000" dirty="0">
                <a:solidFill>
                  <a:srgbClr val="FFC000"/>
                </a:solidFill>
              </a:rPr>
              <a:t>2+</a:t>
            </a:r>
            <a:r>
              <a:rPr lang="en-US" sz="1800" baseline="30000" dirty="0"/>
              <a:t> </a:t>
            </a:r>
            <a:r>
              <a:rPr lang="en-US" sz="1800" dirty="0">
                <a:solidFill>
                  <a:schemeClr val="accent1">
                    <a:lumMod val="60000"/>
                    <a:lumOff val="40000"/>
                  </a:schemeClr>
                </a:solidFill>
              </a:rPr>
              <a:t>lead ion</a:t>
            </a:r>
          </a:p>
          <a:p>
            <a:pPr marL="396875" indent="-396875">
              <a:buFont typeface="+mj-lt"/>
              <a:buAutoNum type="alphaLcPeriod"/>
            </a:pPr>
            <a:r>
              <a:rPr lang="en-US" sz="2000" dirty="0">
                <a:solidFill>
                  <a:srgbClr val="00FF00"/>
                </a:solidFill>
              </a:rPr>
              <a:t>Sr</a:t>
            </a:r>
            <a:r>
              <a:rPr lang="en-US" sz="2000" baseline="-25000" dirty="0">
                <a:solidFill>
                  <a:srgbClr val="00FF00"/>
                </a:solidFill>
              </a:rPr>
              <a:t>3</a:t>
            </a:r>
            <a:r>
              <a:rPr lang="en-US" sz="2000" dirty="0">
                <a:solidFill>
                  <a:srgbClr val="00FF00"/>
                </a:solidFill>
              </a:rPr>
              <a:t>(PO</a:t>
            </a:r>
            <a:r>
              <a:rPr lang="en-US" sz="2000" baseline="-25000" dirty="0">
                <a:solidFill>
                  <a:srgbClr val="00FF00"/>
                </a:solidFill>
              </a:rPr>
              <a:t>4</a:t>
            </a:r>
            <a:r>
              <a:rPr lang="en-US" sz="2000" dirty="0">
                <a:solidFill>
                  <a:srgbClr val="00FF00"/>
                </a:solidFill>
              </a:rPr>
              <a:t>)</a:t>
            </a:r>
            <a:r>
              <a:rPr lang="en-US" sz="2000" baseline="-25000" dirty="0">
                <a:solidFill>
                  <a:srgbClr val="00FF00"/>
                </a:solidFill>
              </a:rPr>
              <a:t>2 </a:t>
            </a:r>
            <a:r>
              <a:rPr lang="en-US" sz="2000" dirty="0"/>
              <a:t>(</a:t>
            </a:r>
            <a:r>
              <a:rPr lang="en-US" sz="2000" dirty="0">
                <a:solidFill>
                  <a:srgbClr val="00FF00"/>
                </a:solidFill>
              </a:rPr>
              <a:t>strontium phosphate</a:t>
            </a:r>
            <a:r>
              <a:rPr lang="en-US" sz="2000" dirty="0"/>
              <a:t>)</a:t>
            </a:r>
          </a:p>
          <a:p>
            <a:pPr marL="111125" lvl="1" indent="0">
              <a:buNone/>
            </a:pPr>
            <a:r>
              <a:rPr lang="en-US" sz="1800" dirty="0"/>
              <a:t>Table states all </a:t>
            </a:r>
            <a:r>
              <a:rPr lang="en-US" sz="1800" dirty="0">
                <a:solidFill>
                  <a:schemeClr val="accent1">
                    <a:lumMod val="60000"/>
                    <a:lumOff val="40000"/>
                  </a:schemeClr>
                </a:solidFill>
              </a:rPr>
              <a:t>phosphates</a:t>
            </a:r>
            <a:r>
              <a:rPr lang="en-US" sz="1800" dirty="0"/>
              <a:t> are </a:t>
            </a:r>
            <a:r>
              <a:rPr lang="en-US" sz="1800" dirty="0">
                <a:solidFill>
                  <a:srgbClr val="FFFF00"/>
                </a:solidFill>
              </a:rPr>
              <a:t>insoluble</a:t>
            </a:r>
            <a:r>
              <a:rPr lang="en-US" sz="1800" dirty="0"/>
              <a:t> </a:t>
            </a:r>
            <a:r>
              <a:rPr lang="en-US" sz="1800" dirty="0">
                <a:solidFill>
                  <a:schemeClr val="accent1">
                    <a:lumMod val="60000"/>
                    <a:lumOff val="40000"/>
                  </a:schemeClr>
                </a:solidFill>
              </a:rPr>
              <a:t>(not soluble), </a:t>
            </a:r>
            <a:r>
              <a:rPr lang="en-US" sz="1800" dirty="0"/>
              <a:t>so </a:t>
            </a:r>
            <a:r>
              <a:rPr lang="en-US" sz="1800" dirty="0">
                <a:solidFill>
                  <a:srgbClr val="FFC000"/>
                </a:solidFill>
              </a:rPr>
              <a:t>Sr</a:t>
            </a:r>
            <a:r>
              <a:rPr lang="en-US" sz="1800" baseline="-25000" dirty="0">
                <a:solidFill>
                  <a:srgbClr val="FFC000"/>
                </a:solidFill>
              </a:rPr>
              <a:t>3</a:t>
            </a:r>
            <a:r>
              <a:rPr lang="en-US" sz="1800" dirty="0">
                <a:solidFill>
                  <a:srgbClr val="FFC000"/>
                </a:solidFill>
              </a:rPr>
              <a:t>(PO</a:t>
            </a:r>
            <a:r>
              <a:rPr lang="en-US" sz="1800" baseline="-25000" dirty="0">
                <a:solidFill>
                  <a:srgbClr val="FFC000"/>
                </a:solidFill>
              </a:rPr>
              <a:t>4</a:t>
            </a:r>
            <a:r>
              <a:rPr lang="en-US" sz="1800" dirty="0">
                <a:solidFill>
                  <a:srgbClr val="FFC000"/>
                </a:solidFill>
              </a:rPr>
              <a:t>)</a:t>
            </a:r>
            <a:r>
              <a:rPr lang="en-US" sz="1800" baseline="-25000" dirty="0">
                <a:solidFill>
                  <a:srgbClr val="FFC000"/>
                </a:solidFill>
              </a:rPr>
              <a:t>2</a:t>
            </a:r>
            <a:r>
              <a:rPr lang="en-US" sz="1800" dirty="0">
                <a:solidFill>
                  <a:srgbClr val="FFC000"/>
                </a:solidFill>
              </a:rPr>
              <a:t> </a:t>
            </a:r>
            <a:r>
              <a:rPr lang="en-US" sz="1800" dirty="0"/>
              <a:t>is</a:t>
            </a:r>
          </a:p>
          <a:p>
            <a:pPr marL="344488" indent="-344488">
              <a:buFont typeface="+mj-lt"/>
              <a:buAutoNum type="alphaLcPeriod"/>
            </a:pPr>
            <a:r>
              <a:rPr lang="en-US" sz="2000" dirty="0">
                <a:solidFill>
                  <a:srgbClr val="00FF00"/>
                </a:solidFill>
              </a:rPr>
              <a:t>Mg(OH)</a:t>
            </a:r>
            <a:r>
              <a:rPr lang="en-US" sz="2000" baseline="-25000" dirty="0">
                <a:solidFill>
                  <a:srgbClr val="00FF00"/>
                </a:solidFill>
              </a:rPr>
              <a:t>2</a:t>
            </a:r>
            <a:r>
              <a:rPr lang="en-US" sz="2000" dirty="0"/>
              <a:t> (</a:t>
            </a:r>
            <a:r>
              <a:rPr lang="en-US" sz="2000" dirty="0">
                <a:solidFill>
                  <a:srgbClr val="00FF00"/>
                </a:solidFill>
              </a:rPr>
              <a:t>magnesium hydroxide</a:t>
            </a:r>
            <a:r>
              <a:rPr lang="en-US" sz="2000" dirty="0"/>
              <a:t>)</a:t>
            </a:r>
          </a:p>
          <a:p>
            <a:pPr marL="236538" lvl="1" indent="0">
              <a:buNone/>
            </a:pPr>
            <a:r>
              <a:rPr lang="en-US" sz="1800" dirty="0"/>
              <a:t>The Group 2 ion is insoluble with hydroxide ion</a:t>
            </a:r>
            <a:endParaRPr lang="en-US" sz="1800" dirty="0">
              <a:solidFill>
                <a:srgbClr val="FFFF00"/>
              </a:solidFill>
            </a:endParaRPr>
          </a:p>
          <a:p>
            <a:pPr marL="341313" indent="-341313">
              <a:buFont typeface="+mj-lt"/>
              <a:buAutoNum type="alphaLcPeriod"/>
            </a:pPr>
            <a:r>
              <a:rPr lang="en-US" sz="2000" dirty="0">
                <a:solidFill>
                  <a:srgbClr val="00FF00"/>
                </a:solidFill>
              </a:rPr>
              <a:t>KBr </a:t>
            </a:r>
            <a:r>
              <a:rPr lang="en-US" sz="2000" dirty="0"/>
              <a:t>(</a:t>
            </a:r>
            <a:r>
              <a:rPr lang="en-US" sz="2000" dirty="0">
                <a:solidFill>
                  <a:srgbClr val="00FF00"/>
                </a:solidFill>
              </a:rPr>
              <a:t>potassium bromide</a:t>
            </a:r>
            <a:r>
              <a:rPr lang="en-US" sz="2000" dirty="0"/>
              <a:t>)</a:t>
            </a:r>
          </a:p>
          <a:p>
            <a:pPr marL="236538" lvl="1" indent="0">
              <a:buNone/>
            </a:pPr>
            <a:r>
              <a:rPr lang="en-US" sz="1800" dirty="0"/>
              <a:t>Soluble: Group 1 ions like K</a:t>
            </a:r>
            <a:r>
              <a:rPr lang="en-US" sz="1800" baseline="30000" dirty="0"/>
              <a:t>+</a:t>
            </a:r>
            <a:r>
              <a:rPr lang="en-US" sz="1800" dirty="0"/>
              <a:t> are soluble except for Li</a:t>
            </a:r>
            <a:r>
              <a:rPr lang="en-US" sz="1800" baseline="30000" dirty="0"/>
              <a:t>+</a:t>
            </a:r>
            <a:r>
              <a:rPr lang="en-US" sz="1800" dirty="0"/>
              <a:t> in some combination</a:t>
            </a:r>
            <a:endParaRPr lang="en-US" sz="1800" dirty="0">
              <a:solidFill>
                <a:schemeClr val="accent1">
                  <a:lumMod val="60000"/>
                  <a:lumOff val="40000"/>
                </a:schemeClr>
              </a:solidFill>
            </a:endParaRPr>
          </a:p>
          <a:p>
            <a:pPr marL="344488" indent="-344488">
              <a:buFont typeface="+mj-lt"/>
              <a:buAutoNum type="alphaLcPeriod"/>
            </a:pPr>
            <a:r>
              <a:rPr lang="en-US" sz="2000" dirty="0">
                <a:solidFill>
                  <a:srgbClr val="00FF00"/>
                </a:solidFill>
              </a:rPr>
              <a:t>Pb(NO</a:t>
            </a:r>
            <a:r>
              <a:rPr lang="en-US" sz="2000" baseline="-25000" dirty="0">
                <a:solidFill>
                  <a:srgbClr val="00FF00"/>
                </a:solidFill>
              </a:rPr>
              <a:t>3</a:t>
            </a:r>
            <a:r>
              <a:rPr lang="en-US" sz="2000" dirty="0">
                <a:solidFill>
                  <a:srgbClr val="00FF00"/>
                </a:solidFill>
              </a:rPr>
              <a:t>)</a:t>
            </a:r>
            <a:r>
              <a:rPr lang="en-US" sz="2000" baseline="-25000" dirty="0">
                <a:solidFill>
                  <a:srgbClr val="00FF00"/>
                </a:solidFill>
              </a:rPr>
              <a:t>2</a:t>
            </a:r>
            <a:r>
              <a:rPr lang="en-US" sz="2000" dirty="0">
                <a:solidFill>
                  <a:srgbClr val="00FF00"/>
                </a:solidFill>
              </a:rPr>
              <a:t> </a:t>
            </a:r>
            <a:r>
              <a:rPr lang="en-US" sz="2000" dirty="0"/>
              <a:t>(</a:t>
            </a:r>
            <a:r>
              <a:rPr lang="en-US" sz="2000" dirty="0">
                <a:solidFill>
                  <a:srgbClr val="00FF00"/>
                </a:solidFill>
              </a:rPr>
              <a:t>lead(II) nitrate</a:t>
            </a:r>
            <a:r>
              <a:rPr lang="en-US" sz="2000" dirty="0"/>
              <a:t>)</a:t>
            </a:r>
          </a:p>
          <a:p>
            <a:pPr marL="111125" lvl="1" indent="0">
              <a:buNone/>
            </a:pPr>
            <a:r>
              <a:rPr lang="en-US" sz="1800" dirty="0"/>
              <a:t>Table states all </a:t>
            </a:r>
            <a:r>
              <a:rPr lang="en-US" sz="1800" dirty="0">
                <a:solidFill>
                  <a:schemeClr val="accent1">
                    <a:lumMod val="60000"/>
                    <a:lumOff val="40000"/>
                  </a:schemeClr>
                </a:solidFill>
              </a:rPr>
              <a:t>nitrates</a:t>
            </a:r>
            <a:r>
              <a:rPr lang="en-US" sz="1800" dirty="0"/>
              <a:t> are </a:t>
            </a:r>
            <a:r>
              <a:rPr lang="en-US" sz="1800" dirty="0">
                <a:solidFill>
                  <a:srgbClr val="FFFF00"/>
                </a:solidFill>
              </a:rPr>
              <a:t>soluble </a:t>
            </a:r>
            <a:r>
              <a:rPr lang="en-US" sz="1800" dirty="0"/>
              <a:t>with no exceptions</a:t>
            </a:r>
            <a:endParaRPr lang="en-US" b="1" i="1" dirty="0">
              <a:solidFill>
                <a:srgbClr val="FF0000"/>
              </a:solidFill>
            </a:endParaRPr>
          </a:p>
        </p:txBody>
      </p:sp>
      <p:sp>
        <p:nvSpPr>
          <p:cNvPr id="2" name="Slide Number Placeholder 1">
            <a:extLst>
              <a:ext uri="{FF2B5EF4-FFF2-40B4-BE49-F238E27FC236}">
                <a16:creationId xmlns:a16="http://schemas.microsoft.com/office/drawing/2014/main" id="{CE04A45C-630D-A7E4-CBB0-DFC5AAD56B0E}"/>
              </a:ext>
            </a:extLst>
          </p:cNvPr>
          <p:cNvSpPr>
            <a:spLocks noGrp="1"/>
          </p:cNvSpPr>
          <p:nvPr>
            <p:ph type="sldNum" sz="quarter" idx="10"/>
          </p:nvPr>
        </p:nvSpPr>
        <p:spPr/>
        <p:txBody>
          <a:bodyPr/>
          <a:lstStyle/>
          <a:p>
            <a:fld id="{48B47BF4-C530-47F3-8F78-E261EA428483}" type="slidenum">
              <a:rPr lang="en-US" smtClean="0"/>
              <a:pPr/>
              <a:t>19</a:t>
            </a:fld>
            <a:endParaRPr lang="en-US" dirty="0"/>
          </a:p>
        </p:txBody>
      </p:sp>
    </p:spTree>
    <p:extLst>
      <p:ext uri="{BB962C8B-B14F-4D97-AF65-F5344CB8AC3E}">
        <p14:creationId xmlns:p14="http://schemas.microsoft.com/office/powerpoint/2010/main" val="3439146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endParaRPr lang="en-US" sz="4000" dirty="0"/>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Mixtures: Heterogeneous &amp; Homogeneous</a:t>
            </a:r>
          </a:p>
          <a:p>
            <a:r>
              <a:rPr lang="en-US" sz="2800" dirty="0"/>
              <a:t>Solutions &amp; Aqueous Solutions</a:t>
            </a:r>
          </a:p>
          <a:p>
            <a:r>
              <a:rPr lang="en-US" sz="2800" dirty="0"/>
              <a:t>Solubility of Solids and Gases</a:t>
            </a:r>
          </a:p>
          <a:p>
            <a:r>
              <a:rPr lang="en-US" sz="2800" dirty="0"/>
              <a:t>Concentration: Percent of Dissolution, Molarity, Calculations</a:t>
            </a:r>
          </a:p>
          <a:p>
            <a:r>
              <a:rPr lang="en-US" sz="2800" dirty="0"/>
              <a:t>Colligative Properties, Molality, Freezing Point Depression, Boiling Point Elevation, Osmosis</a:t>
            </a:r>
          </a:p>
          <a:p>
            <a:endParaRPr lang="en-US" sz="2800" dirty="0"/>
          </a:p>
          <a:p>
            <a:pPr marL="0" indent="0">
              <a:buNone/>
            </a:pPr>
            <a:endParaRPr lang="en-US" sz="2800" dirty="0"/>
          </a:p>
          <a:p>
            <a:endParaRPr lang="en-US" sz="2800" dirty="0"/>
          </a:p>
        </p:txBody>
      </p:sp>
      <p:sp>
        <p:nvSpPr>
          <p:cNvPr id="2" name="Slide Number Placeholder 1">
            <a:extLst>
              <a:ext uri="{FF2B5EF4-FFF2-40B4-BE49-F238E27FC236}">
                <a16:creationId xmlns:a16="http://schemas.microsoft.com/office/drawing/2014/main" id="{5F49AE54-FADF-A571-6683-10D67175FBBC}"/>
              </a:ext>
            </a:extLst>
          </p:cNvPr>
          <p:cNvSpPr>
            <a:spLocks noGrp="1"/>
          </p:cNvSpPr>
          <p:nvPr>
            <p:ph type="sldNum" sz="quarter" idx="10"/>
          </p:nvPr>
        </p:nvSpPr>
        <p:spPr/>
        <p:txBody>
          <a:bodyPr/>
          <a:lstStyle/>
          <a:p>
            <a:fld id="{48B47BF4-C530-47F3-8F78-E261EA428483}" type="slidenum">
              <a:rPr lang="en-US" smtClean="0"/>
              <a:pPr/>
              <a:t>2</a:t>
            </a:fld>
            <a:endParaRPr lang="en-US"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C6DE9-2AD9-512F-19E3-96E1B2498A9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45E3DBE-4443-EA66-CE6B-0128BABAAB53}"/>
              </a:ext>
            </a:extLst>
          </p:cNvPr>
          <p:cNvSpPr>
            <a:spLocks noGrp="1"/>
          </p:cNvSpPr>
          <p:nvPr>
            <p:ph type="title"/>
          </p:nvPr>
        </p:nvSpPr>
        <p:spPr>
          <a:xfrm>
            <a:off x="372533" y="177860"/>
            <a:ext cx="8421512" cy="769441"/>
          </a:xfrm>
        </p:spPr>
        <p:txBody>
          <a:bodyPr/>
          <a:lstStyle/>
          <a:p>
            <a:r>
              <a:rPr lang="en-US" sz="4400" dirty="0"/>
              <a:t>Solubility and Saturation</a:t>
            </a:r>
          </a:p>
        </p:txBody>
      </p:sp>
      <p:sp>
        <p:nvSpPr>
          <p:cNvPr id="5" name="Content Placeholder 4">
            <a:extLst>
              <a:ext uri="{FF2B5EF4-FFF2-40B4-BE49-F238E27FC236}">
                <a16:creationId xmlns:a16="http://schemas.microsoft.com/office/drawing/2014/main" id="{89295825-014D-3330-EF46-D020C7544424}"/>
              </a:ext>
            </a:extLst>
          </p:cNvPr>
          <p:cNvSpPr>
            <a:spLocks noGrp="1"/>
          </p:cNvSpPr>
          <p:nvPr>
            <p:ph idx="1"/>
          </p:nvPr>
        </p:nvSpPr>
        <p:spPr>
          <a:xfrm>
            <a:off x="389466" y="1047947"/>
            <a:ext cx="8387645" cy="5383503"/>
          </a:xfrm>
        </p:spPr>
        <p:txBody>
          <a:bodyPr/>
          <a:lstStyle/>
          <a:p>
            <a:r>
              <a:rPr lang="en-US" sz="2200" dirty="0"/>
              <a:t>Some salt (cation-anion) combinations like </a:t>
            </a:r>
            <a:r>
              <a:rPr lang="en-US" sz="2200" dirty="0">
                <a:solidFill>
                  <a:srgbClr val="FFC000"/>
                </a:solidFill>
              </a:rPr>
              <a:t>silver chloride </a:t>
            </a:r>
            <a:r>
              <a:rPr lang="en-US" sz="2200" dirty="0"/>
              <a:t>(</a:t>
            </a:r>
            <a:r>
              <a:rPr lang="en-US" sz="2200" dirty="0">
                <a:solidFill>
                  <a:srgbClr val="FFC000"/>
                </a:solidFill>
              </a:rPr>
              <a:t>AgCl</a:t>
            </a:r>
            <a:r>
              <a:rPr lang="en-US" sz="2200" dirty="0"/>
              <a:t>) are not really </a:t>
            </a:r>
            <a:r>
              <a:rPr lang="en-US" sz="2200" dirty="0">
                <a:solidFill>
                  <a:srgbClr val="FFFF00"/>
                </a:solidFill>
              </a:rPr>
              <a:t>soluble</a:t>
            </a:r>
            <a:r>
              <a:rPr lang="en-US" sz="2200" dirty="0"/>
              <a:t> at all (see table below)</a:t>
            </a:r>
          </a:p>
          <a:p>
            <a:r>
              <a:rPr lang="en-US" sz="2200" dirty="0"/>
              <a:t>But many salts, while quite soluble, have a </a:t>
            </a:r>
            <a:r>
              <a:rPr lang="en-US" sz="2200" dirty="0">
                <a:solidFill>
                  <a:schemeClr val="accent1">
                    <a:lumMod val="60000"/>
                    <a:lumOff val="40000"/>
                  </a:schemeClr>
                </a:solidFill>
              </a:rPr>
              <a:t>maximum limit</a:t>
            </a:r>
            <a:r>
              <a:rPr lang="en-US" sz="2200" dirty="0"/>
              <a:t> of </a:t>
            </a:r>
            <a:r>
              <a:rPr lang="en-US" sz="2200" dirty="0">
                <a:solidFill>
                  <a:srgbClr val="FFFF00"/>
                </a:solidFill>
              </a:rPr>
              <a:t>dissolution</a:t>
            </a:r>
            <a:r>
              <a:rPr lang="en-US" sz="2200" dirty="0"/>
              <a:t> such that addition of more salt will NOT dissolve the added salt</a:t>
            </a:r>
          </a:p>
          <a:p>
            <a:r>
              <a:rPr lang="en-US" sz="2200" dirty="0"/>
              <a:t>The </a:t>
            </a:r>
            <a:r>
              <a:rPr lang="en-US" sz="2200" dirty="0">
                <a:solidFill>
                  <a:schemeClr val="accent1">
                    <a:lumMod val="60000"/>
                    <a:lumOff val="40000"/>
                  </a:schemeClr>
                </a:solidFill>
              </a:rPr>
              <a:t>solute</a:t>
            </a:r>
            <a:r>
              <a:rPr lang="en-US" sz="2200" dirty="0"/>
              <a:t> has reached a maximum </a:t>
            </a:r>
            <a:r>
              <a:rPr lang="en-US" sz="2200" b="1" dirty="0">
                <a:solidFill>
                  <a:srgbClr val="00FF00"/>
                </a:solidFill>
              </a:rPr>
              <a:t>saturation</a:t>
            </a:r>
          </a:p>
          <a:p>
            <a:r>
              <a:rPr lang="en-US" sz="2200" dirty="0">
                <a:solidFill>
                  <a:srgbClr val="FFC000"/>
                </a:solidFill>
              </a:rPr>
              <a:t>Sodium chloride </a:t>
            </a:r>
            <a:r>
              <a:rPr lang="en-US" sz="2200" dirty="0"/>
              <a:t>(</a:t>
            </a:r>
            <a:r>
              <a:rPr lang="en-US" sz="2200" dirty="0">
                <a:solidFill>
                  <a:srgbClr val="FFC000"/>
                </a:solidFill>
              </a:rPr>
              <a:t>NaCl</a:t>
            </a:r>
            <a:r>
              <a:rPr lang="en-US" sz="2200" dirty="0"/>
              <a:t>) added above </a:t>
            </a:r>
            <a:r>
              <a:rPr lang="en-US" sz="2200" b="1" dirty="0">
                <a:solidFill>
                  <a:srgbClr val="FFFF00"/>
                </a:solidFill>
              </a:rPr>
              <a:t>36.1</a:t>
            </a:r>
            <a:r>
              <a:rPr lang="en-US" sz="2200" b="1" dirty="0"/>
              <a:t> </a:t>
            </a:r>
            <a:r>
              <a:rPr lang="en-US" sz="2200" b="1" dirty="0">
                <a:solidFill>
                  <a:srgbClr val="FFFF00"/>
                </a:solidFill>
              </a:rPr>
              <a:t>g</a:t>
            </a:r>
            <a:r>
              <a:rPr lang="en-US" sz="2200" b="1" dirty="0"/>
              <a:t> </a:t>
            </a:r>
            <a:r>
              <a:rPr lang="en-US" sz="2200" dirty="0"/>
              <a:t>to </a:t>
            </a:r>
            <a:r>
              <a:rPr lang="en-US" sz="2200" b="1" dirty="0">
                <a:solidFill>
                  <a:srgbClr val="FFFF00"/>
                </a:solidFill>
              </a:rPr>
              <a:t>100 g</a:t>
            </a:r>
            <a:r>
              <a:rPr lang="en-US" sz="2200" dirty="0"/>
              <a:t> </a:t>
            </a:r>
            <a:r>
              <a:rPr lang="en-US" sz="2200" dirty="0">
                <a:solidFill>
                  <a:srgbClr val="FFC000"/>
                </a:solidFill>
              </a:rPr>
              <a:t>H</a:t>
            </a:r>
            <a:r>
              <a:rPr lang="en-US" sz="2200" baseline="-25000" dirty="0">
                <a:solidFill>
                  <a:srgbClr val="FFC000"/>
                </a:solidFill>
              </a:rPr>
              <a:t>2</a:t>
            </a:r>
            <a:r>
              <a:rPr lang="en-US" sz="2200" dirty="0">
                <a:solidFill>
                  <a:srgbClr val="FFC000"/>
                </a:solidFill>
              </a:rPr>
              <a:t>O</a:t>
            </a:r>
            <a:r>
              <a:rPr lang="en-US" sz="2200" dirty="0"/>
              <a:t> will not dissolve the added </a:t>
            </a:r>
            <a:r>
              <a:rPr lang="en-US" sz="2200" dirty="0">
                <a:solidFill>
                  <a:srgbClr val="FFC000"/>
                </a:solidFill>
              </a:rPr>
              <a:t>NaCl.</a:t>
            </a:r>
          </a:p>
          <a:p>
            <a:pPr marL="0" indent="0">
              <a:buNone/>
            </a:pPr>
            <a:endParaRPr lang="en-US" sz="2200" dirty="0"/>
          </a:p>
          <a:p>
            <a:pPr marL="0" indent="0">
              <a:buNone/>
            </a:pPr>
            <a:r>
              <a:rPr lang="en-US" sz="2200" dirty="0"/>
              <a:t>The solution is</a:t>
            </a:r>
            <a:br>
              <a:rPr lang="en-US" sz="2200" dirty="0"/>
            </a:br>
            <a:r>
              <a:rPr lang="en-US" sz="2200" dirty="0"/>
              <a:t>said to be</a:t>
            </a:r>
            <a:br>
              <a:rPr lang="en-US" sz="2200" dirty="0"/>
            </a:br>
            <a:r>
              <a:rPr lang="en-US" sz="2200" dirty="0"/>
              <a:t>“saturated” with</a:t>
            </a:r>
            <a:br>
              <a:rPr lang="en-US" sz="2200" dirty="0"/>
            </a:br>
            <a:r>
              <a:rPr lang="en-US" sz="2200" dirty="0"/>
              <a:t>NaCl solute</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FDB5948F-2049-884C-957D-3DDCAFBFF384}"/>
              </a:ext>
            </a:extLst>
          </p:cNvPr>
          <p:cNvSpPr>
            <a:spLocks noGrp="1"/>
          </p:cNvSpPr>
          <p:nvPr>
            <p:ph type="sldNum" sz="quarter" idx="10"/>
          </p:nvPr>
        </p:nvSpPr>
        <p:spPr/>
        <p:txBody>
          <a:bodyPr/>
          <a:lstStyle/>
          <a:p>
            <a:fld id="{48B47BF4-C530-47F3-8F78-E261EA428483}" type="slidenum">
              <a:rPr lang="en-US" smtClean="0"/>
              <a:pPr/>
              <a:t>20</a:t>
            </a:fld>
            <a:endParaRPr lang="en-US" dirty="0"/>
          </a:p>
        </p:txBody>
      </p:sp>
      <p:pic>
        <p:nvPicPr>
          <p:cNvPr id="6" name="Picture 5">
            <a:extLst>
              <a:ext uri="{FF2B5EF4-FFF2-40B4-BE49-F238E27FC236}">
                <a16:creationId xmlns:a16="http://schemas.microsoft.com/office/drawing/2014/main" id="{D4F01ECD-A0A6-7B78-98BF-1A963ABB03FE}"/>
              </a:ext>
            </a:extLst>
          </p:cNvPr>
          <p:cNvPicPr>
            <a:picLocks noChangeAspect="1"/>
          </p:cNvPicPr>
          <p:nvPr/>
        </p:nvPicPr>
        <p:blipFill>
          <a:blip r:embed="rId2"/>
          <a:stretch>
            <a:fillRect/>
          </a:stretch>
        </p:blipFill>
        <p:spPr>
          <a:xfrm>
            <a:off x="2877015" y="4428050"/>
            <a:ext cx="5772758" cy="2119504"/>
          </a:xfrm>
          <a:prstGeom prst="rect">
            <a:avLst/>
          </a:prstGeom>
        </p:spPr>
      </p:pic>
    </p:spTree>
    <p:extLst>
      <p:ext uri="{BB962C8B-B14F-4D97-AF65-F5344CB8AC3E}">
        <p14:creationId xmlns:p14="http://schemas.microsoft.com/office/powerpoint/2010/main" val="29928952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5F86-D426-251C-C46A-948B84E49F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221930-23F5-22F5-FCC3-9989D57CEF04}"/>
              </a:ext>
            </a:extLst>
          </p:cNvPr>
          <p:cNvSpPr>
            <a:spLocks noGrp="1"/>
          </p:cNvSpPr>
          <p:nvPr>
            <p:ph type="title"/>
          </p:nvPr>
        </p:nvSpPr>
        <p:spPr>
          <a:xfrm>
            <a:off x="372533" y="177860"/>
            <a:ext cx="8421512" cy="769441"/>
          </a:xfrm>
        </p:spPr>
        <p:txBody>
          <a:bodyPr/>
          <a:lstStyle/>
          <a:p>
            <a:r>
              <a:rPr lang="en-US" sz="4400" dirty="0"/>
              <a:t>Saturated / Unsaturated</a:t>
            </a:r>
          </a:p>
        </p:txBody>
      </p:sp>
      <p:sp>
        <p:nvSpPr>
          <p:cNvPr id="5" name="Content Placeholder 4">
            <a:extLst>
              <a:ext uri="{FF2B5EF4-FFF2-40B4-BE49-F238E27FC236}">
                <a16:creationId xmlns:a16="http://schemas.microsoft.com/office/drawing/2014/main" id="{2051DE9A-7D93-6884-F304-0C5F4AE6C85A}"/>
              </a:ext>
            </a:extLst>
          </p:cNvPr>
          <p:cNvSpPr>
            <a:spLocks noGrp="1"/>
          </p:cNvSpPr>
          <p:nvPr>
            <p:ph idx="1"/>
          </p:nvPr>
        </p:nvSpPr>
        <p:spPr>
          <a:xfrm>
            <a:off x="378177" y="1077951"/>
            <a:ext cx="8387645" cy="5435275"/>
          </a:xfrm>
        </p:spPr>
        <p:txBody>
          <a:bodyPr/>
          <a:lstStyle/>
          <a:p>
            <a:r>
              <a:rPr lang="en-US" b="1" dirty="0">
                <a:solidFill>
                  <a:srgbClr val="00FF00"/>
                </a:solidFill>
              </a:rPr>
              <a:t>Saturation</a:t>
            </a:r>
            <a:r>
              <a:rPr lang="en-US" dirty="0"/>
              <a:t> represents the</a:t>
            </a:r>
            <a:br>
              <a:rPr lang="en-US" dirty="0"/>
            </a:br>
            <a:r>
              <a:rPr lang="en-US" dirty="0"/>
              <a:t>upper limit of how much a</a:t>
            </a:r>
            <a:br>
              <a:rPr lang="en-US" dirty="0"/>
            </a:br>
            <a:r>
              <a:rPr lang="en-US" dirty="0"/>
              <a:t>substance will dissolve in</a:t>
            </a:r>
            <a:br>
              <a:rPr lang="en-US" dirty="0"/>
            </a:br>
            <a:r>
              <a:rPr lang="en-US" dirty="0"/>
              <a:t>a given amount of solvent</a:t>
            </a:r>
          </a:p>
          <a:p>
            <a:r>
              <a:rPr lang="en-US" dirty="0"/>
              <a:t>Beyond that upper limit,</a:t>
            </a:r>
            <a:br>
              <a:rPr lang="en-US" dirty="0"/>
            </a:br>
            <a:r>
              <a:rPr lang="en-US" dirty="0"/>
              <a:t>no more substance will</a:t>
            </a:r>
            <a:br>
              <a:rPr lang="en-US" dirty="0"/>
            </a:br>
            <a:r>
              <a:rPr lang="en-US" dirty="0"/>
              <a:t>dissolve within the solvent</a:t>
            </a:r>
            <a:br>
              <a:rPr lang="en-US" dirty="0"/>
            </a:br>
            <a:r>
              <a:rPr lang="en-US" dirty="0"/>
              <a:t>(the solution)</a:t>
            </a:r>
          </a:p>
          <a:p>
            <a:r>
              <a:rPr lang="en-US" sz="1800" dirty="0"/>
              <a:t>Sometimes solutions are purposely</a:t>
            </a:r>
            <a:br>
              <a:rPr lang="en-US" sz="1800" dirty="0"/>
            </a:br>
            <a:r>
              <a:rPr lang="en-US" sz="1800" dirty="0"/>
              <a:t>saturated and excess undissolved</a:t>
            </a:r>
            <a:br>
              <a:rPr lang="en-US" sz="1800" dirty="0"/>
            </a:br>
            <a:r>
              <a:rPr lang="en-US" sz="1800" dirty="0"/>
              <a:t>substance will be filtered out. This is</a:t>
            </a:r>
            <a:br>
              <a:rPr lang="en-US" sz="1800" dirty="0"/>
            </a:br>
            <a:r>
              <a:rPr lang="en-US" sz="1800" dirty="0"/>
              <a:t>called a </a:t>
            </a:r>
            <a:r>
              <a:rPr lang="en-US" sz="2000" b="1" dirty="0">
                <a:solidFill>
                  <a:srgbClr val="00FF00"/>
                </a:solidFill>
              </a:rPr>
              <a:t>saturated solution</a:t>
            </a:r>
            <a:endParaRPr lang="en-US" sz="1800" b="1" dirty="0">
              <a:solidFill>
                <a:srgbClr val="00FF00"/>
              </a:solidFill>
            </a:endParaRPr>
          </a:p>
          <a:p>
            <a:r>
              <a:rPr lang="en-US" sz="2000" dirty="0"/>
              <a:t>When a solute has not reached its</a:t>
            </a:r>
            <a:br>
              <a:rPr lang="en-US" sz="2000" dirty="0"/>
            </a:br>
            <a:r>
              <a:rPr lang="en-US" sz="2000" dirty="0"/>
              <a:t>maximum saturation, it </a:t>
            </a:r>
            <a:r>
              <a:rPr lang="en-US" sz="2000"/>
              <a:t>is called</a:t>
            </a:r>
            <a:br>
              <a:rPr lang="en-US" sz="2000"/>
            </a:br>
            <a:r>
              <a:rPr lang="en-US" sz="2000">
                <a:solidFill>
                  <a:srgbClr val="00FF00"/>
                </a:solidFill>
              </a:rPr>
              <a:t>unsaturated</a:t>
            </a:r>
            <a:endParaRPr lang="en-US" sz="2000" dirty="0">
              <a:solidFill>
                <a:srgbClr val="00FF00"/>
              </a:solidFill>
            </a:endParaRPr>
          </a:p>
          <a:p>
            <a:pPr lvl="1"/>
            <a:endParaRPr lang="en-US" dirty="0"/>
          </a:p>
          <a:p>
            <a:pPr lvl="1"/>
            <a:endParaRPr lang="en-US" dirty="0"/>
          </a:p>
        </p:txBody>
      </p:sp>
      <p:sp>
        <p:nvSpPr>
          <p:cNvPr id="2" name="Slide Number Placeholder 1">
            <a:extLst>
              <a:ext uri="{FF2B5EF4-FFF2-40B4-BE49-F238E27FC236}">
                <a16:creationId xmlns:a16="http://schemas.microsoft.com/office/drawing/2014/main" id="{0850B7D8-95DF-E47E-39D4-415AA02767C9}"/>
              </a:ext>
            </a:extLst>
          </p:cNvPr>
          <p:cNvSpPr>
            <a:spLocks noGrp="1"/>
          </p:cNvSpPr>
          <p:nvPr>
            <p:ph type="sldNum" sz="quarter" idx="10"/>
          </p:nvPr>
        </p:nvSpPr>
        <p:spPr/>
        <p:txBody>
          <a:bodyPr/>
          <a:lstStyle/>
          <a:p>
            <a:fld id="{48B47BF4-C530-47F3-8F78-E261EA428483}" type="slidenum">
              <a:rPr lang="en-US" smtClean="0"/>
              <a:pPr/>
              <a:t>21</a:t>
            </a:fld>
            <a:endParaRPr lang="en-US" dirty="0"/>
          </a:p>
        </p:txBody>
      </p:sp>
      <p:pic>
        <p:nvPicPr>
          <p:cNvPr id="9" name="Picture 8">
            <a:extLst>
              <a:ext uri="{FF2B5EF4-FFF2-40B4-BE49-F238E27FC236}">
                <a16:creationId xmlns:a16="http://schemas.microsoft.com/office/drawing/2014/main" id="{10E6B177-173A-3EF6-41B6-4A6A56DAB37A}"/>
              </a:ext>
            </a:extLst>
          </p:cNvPr>
          <p:cNvPicPr>
            <a:picLocks noChangeAspect="1"/>
          </p:cNvPicPr>
          <p:nvPr/>
        </p:nvPicPr>
        <p:blipFill>
          <a:blip r:embed="rId3"/>
          <a:stretch>
            <a:fillRect/>
          </a:stretch>
        </p:blipFill>
        <p:spPr>
          <a:xfrm>
            <a:off x="5050477" y="947301"/>
            <a:ext cx="3750946" cy="2654271"/>
          </a:xfrm>
          <a:prstGeom prst="rect">
            <a:avLst/>
          </a:prstGeom>
        </p:spPr>
      </p:pic>
      <p:pic>
        <p:nvPicPr>
          <p:cNvPr id="3" name="Online Media 2" title="Rock Candy Recipe - Crystallization of Sugar - The Sci Guys: Science at Home">
            <a:hlinkClick r:id="" action="ppaction://media"/>
            <a:extLst>
              <a:ext uri="{FF2B5EF4-FFF2-40B4-BE49-F238E27FC236}">
                <a16:creationId xmlns:a16="http://schemas.microsoft.com/office/drawing/2014/main" id="{E016A5E5-CA9D-4CF1-C767-8E67A6C49111}"/>
              </a:ext>
            </a:extLst>
          </p:cNvPr>
          <p:cNvPicPr>
            <a:picLocks noRot="1" noChangeAspect="1"/>
          </p:cNvPicPr>
          <p:nvPr>
            <a:videoFile r:link="rId1"/>
          </p:nvPr>
        </p:nvPicPr>
        <p:blipFill>
          <a:blip r:embed="rId4"/>
          <a:stretch>
            <a:fillRect/>
          </a:stretch>
        </p:blipFill>
        <p:spPr>
          <a:xfrm>
            <a:off x="5391860" y="3979482"/>
            <a:ext cx="3373962" cy="1906054"/>
          </a:xfrm>
          <a:prstGeom prst="rect">
            <a:avLst/>
          </a:prstGeom>
        </p:spPr>
      </p:pic>
    </p:spTree>
    <p:extLst>
      <p:ext uri="{BB962C8B-B14F-4D97-AF65-F5344CB8AC3E}">
        <p14:creationId xmlns:p14="http://schemas.microsoft.com/office/powerpoint/2010/main" val="324419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5F86-D426-251C-C46A-948B84E49F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221930-23F5-22F5-FCC3-9989D57CEF04}"/>
              </a:ext>
            </a:extLst>
          </p:cNvPr>
          <p:cNvSpPr>
            <a:spLocks noGrp="1"/>
          </p:cNvSpPr>
          <p:nvPr>
            <p:ph type="title"/>
          </p:nvPr>
        </p:nvSpPr>
        <p:spPr>
          <a:xfrm>
            <a:off x="372533" y="177860"/>
            <a:ext cx="8421512" cy="769441"/>
          </a:xfrm>
        </p:spPr>
        <p:txBody>
          <a:bodyPr/>
          <a:lstStyle/>
          <a:p>
            <a:r>
              <a:rPr lang="en-US" sz="4400" dirty="0"/>
              <a:t>Supersaturation</a:t>
            </a:r>
          </a:p>
        </p:txBody>
      </p:sp>
      <p:sp>
        <p:nvSpPr>
          <p:cNvPr id="5" name="Content Placeholder 4">
            <a:extLst>
              <a:ext uri="{FF2B5EF4-FFF2-40B4-BE49-F238E27FC236}">
                <a16:creationId xmlns:a16="http://schemas.microsoft.com/office/drawing/2014/main" id="{2051DE9A-7D93-6884-F304-0C5F4AE6C85A}"/>
              </a:ext>
            </a:extLst>
          </p:cNvPr>
          <p:cNvSpPr>
            <a:spLocks noGrp="1"/>
          </p:cNvSpPr>
          <p:nvPr>
            <p:ph idx="1"/>
          </p:nvPr>
        </p:nvSpPr>
        <p:spPr>
          <a:xfrm>
            <a:off x="383822" y="947301"/>
            <a:ext cx="8387645" cy="5435275"/>
          </a:xfrm>
        </p:spPr>
        <p:txBody>
          <a:bodyPr/>
          <a:lstStyle/>
          <a:p>
            <a:pPr marL="0" indent="0">
              <a:buNone/>
            </a:pPr>
            <a:r>
              <a:rPr lang="en-US" sz="2000" b="1" i="1" dirty="0">
                <a:solidFill>
                  <a:srgbClr val="CC99FF"/>
                </a:solidFill>
                <a:latin typeface="Times New Roman" panose="02020603050405020304" pitchFamily="18" charset="0"/>
                <a:cs typeface="Times New Roman" panose="02020603050405020304" pitchFamily="18" charset="0"/>
              </a:rPr>
              <a:t>Want to see something cool?</a:t>
            </a:r>
          </a:p>
          <a:p>
            <a:r>
              <a:rPr lang="en-US" sz="2000" dirty="0"/>
              <a:t>Add 175 g sodium acetate trihydrate (NaOOCCH</a:t>
            </a:r>
            <a:r>
              <a:rPr lang="en-US" sz="2000" baseline="-25000" dirty="0"/>
              <a:t>3</a:t>
            </a:r>
            <a:r>
              <a:rPr lang="en-US" sz="2000" dirty="0"/>
              <a:t> • 3 H</a:t>
            </a:r>
            <a:r>
              <a:rPr lang="en-US" sz="2000" baseline="-25000" dirty="0"/>
              <a:t>2</a:t>
            </a:r>
            <a:r>
              <a:rPr lang="en-US" sz="2000" dirty="0"/>
              <a:t>O) to a 50 mL distilled water in a 500 mL Erlenmeyer flask</a:t>
            </a:r>
          </a:p>
          <a:p>
            <a:r>
              <a:rPr lang="en-US" sz="2000" dirty="0"/>
              <a:t>Heat flask inside a 2 L beaker containing 1.5 L water on hot plate until it dissolves</a:t>
            </a:r>
          </a:p>
          <a:p>
            <a:r>
              <a:rPr lang="en-US" sz="2000" dirty="0"/>
              <a:t>Invert 100 mL beaker over mouth of flask and allow to cool (a couple of hours)</a:t>
            </a:r>
          </a:p>
          <a:p>
            <a:r>
              <a:rPr lang="en-US" sz="2000" dirty="0"/>
              <a:t>Add a seed crystal or “scratch” the flask glass inside and watch the fun</a:t>
            </a:r>
          </a:p>
          <a:p>
            <a:pPr marL="0" indent="0">
              <a:buNone/>
            </a:pPr>
            <a:endParaRPr lang="en-US" sz="2000"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0850B7D8-95DF-E47E-39D4-415AA02767C9}"/>
              </a:ext>
            </a:extLst>
          </p:cNvPr>
          <p:cNvSpPr>
            <a:spLocks noGrp="1"/>
          </p:cNvSpPr>
          <p:nvPr>
            <p:ph type="sldNum" sz="quarter" idx="10"/>
          </p:nvPr>
        </p:nvSpPr>
        <p:spPr/>
        <p:txBody>
          <a:bodyPr/>
          <a:lstStyle/>
          <a:p>
            <a:fld id="{48B47BF4-C530-47F3-8F78-E261EA428483}" type="slidenum">
              <a:rPr lang="en-US" smtClean="0"/>
              <a:pPr/>
              <a:t>22</a:t>
            </a:fld>
            <a:endParaRPr lang="en-US" dirty="0"/>
          </a:p>
        </p:txBody>
      </p:sp>
      <p:pic>
        <p:nvPicPr>
          <p:cNvPr id="10" name="Online Media 9" title="Supersaturated Solution">
            <a:hlinkClick r:id="" action="ppaction://media"/>
            <a:extLst>
              <a:ext uri="{FF2B5EF4-FFF2-40B4-BE49-F238E27FC236}">
                <a16:creationId xmlns:a16="http://schemas.microsoft.com/office/drawing/2014/main" id="{3B34E9ED-D581-AC84-E918-85C8C0945C56}"/>
              </a:ext>
            </a:extLst>
          </p:cNvPr>
          <p:cNvPicPr>
            <a:picLocks noRot="1" noChangeAspect="1"/>
          </p:cNvPicPr>
          <p:nvPr>
            <a:videoFile r:link="rId1"/>
          </p:nvPr>
        </p:nvPicPr>
        <p:blipFill>
          <a:blip r:embed="rId3"/>
          <a:stretch>
            <a:fillRect/>
          </a:stretch>
        </p:blipFill>
        <p:spPr>
          <a:xfrm>
            <a:off x="3531219" y="3774972"/>
            <a:ext cx="4847063" cy="2738254"/>
          </a:xfrm>
          <a:prstGeom prst="rect">
            <a:avLst/>
          </a:prstGeom>
        </p:spPr>
      </p:pic>
    </p:spTree>
    <p:extLst>
      <p:ext uri="{BB962C8B-B14F-4D97-AF65-F5344CB8AC3E}">
        <p14:creationId xmlns:p14="http://schemas.microsoft.com/office/powerpoint/2010/main" val="3234835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515F86-D426-251C-C46A-948B84E49FF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221930-23F5-22F5-FCC3-9989D57CEF04}"/>
              </a:ext>
            </a:extLst>
          </p:cNvPr>
          <p:cNvSpPr>
            <a:spLocks noGrp="1"/>
          </p:cNvSpPr>
          <p:nvPr>
            <p:ph type="title"/>
          </p:nvPr>
        </p:nvSpPr>
        <p:spPr>
          <a:xfrm>
            <a:off x="372533" y="177860"/>
            <a:ext cx="8421512" cy="769441"/>
          </a:xfrm>
        </p:spPr>
        <p:txBody>
          <a:bodyPr/>
          <a:lstStyle/>
          <a:p>
            <a:r>
              <a:rPr lang="en-US" sz="4400" dirty="0"/>
              <a:t>Supersaturation</a:t>
            </a:r>
          </a:p>
        </p:txBody>
      </p:sp>
      <p:sp>
        <p:nvSpPr>
          <p:cNvPr id="5" name="Content Placeholder 4">
            <a:extLst>
              <a:ext uri="{FF2B5EF4-FFF2-40B4-BE49-F238E27FC236}">
                <a16:creationId xmlns:a16="http://schemas.microsoft.com/office/drawing/2014/main" id="{2051DE9A-7D93-6884-F304-0C5F4AE6C85A}"/>
              </a:ext>
            </a:extLst>
          </p:cNvPr>
          <p:cNvSpPr>
            <a:spLocks noGrp="1"/>
          </p:cNvSpPr>
          <p:nvPr>
            <p:ph idx="1"/>
          </p:nvPr>
        </p:nvSpPr>
        <p:spPr>
          <a:xfrm>
            <a:off x="383822" y="947301"/>
            <a:ext cx="8387645" cy="5435275"/>
          </a:xfrm>
        </p:spPr>
        <p:txBody>
          <a:bodyPr/>
          <a:lstStyle/>
          <a:p>
            <a:r>
              <a:rPr lang="en-US" sz="2000" dirty="0"/>
              <a:t>Maximum solubility (limits of saturation) are </a:t>
            </a:r>
            <a:r>
              <a:rPr lang="en-US" sz="2000" dirty="0">
                <a:solidFill>
                  <a:schemeClr val="accent1">
                    <a:lumMod val="60000"/>
                    <a:lumOff val="40000"/>
                  </a:schemeClr>
                </a:solidFill>
              </a:rPr>
              <a:t>temperature-dependent</a:t>
            </a:r>
          </a:p>
          <a:p>
            <a:r>
              <a:rPr lang="en-US" sz="2000" dirty="0"/>
              <a:t>Solubility usually increases as the </a:t>
            </a:r>
            <a:r>
              <a:rPr lang="en-US" sz="2000" dirty="0">
                <a:solidFill>
                  <a:schemeClr val="accent1">
                    <a:lumMod val="60000"/>
                    <a:lumOff val="40000"/>
                  </a:schemeClr>
                </a:solidFill>
              </a:rPr>
              <a:t>temperature</a:t>
            </a:r>
            <a:r>
              <a:rPr lang="en-US" sz="2000" dirty="0"/>
              <a:t> goes </a:t>
            </a:r>
            <a:r>
              <a:rPr lang="en-US" sz="2000" dirty="0">
                <a:solidFill>
                  <a:srgbClr val="FFFF00"/>
                </a:solidFill>
              </a:rPr>
              <a:t>up</a:t>
            </a:r>
          </a:p>
          <a:p>
            <a:r>
              <a:rPr lang="en-US" sz="1800" dirty="0"/>
              <a:t>Suppose you heat a solution and add solute up to its maximum solubility while make sure all solute dissolves</a:t>
            </a:r>
          </a:p>
          <a:p>
            <a:r>
              <a:rPr lang="en-US" sz="1800" dirty="0"/>
              <a:t>Now you cool the solution and solute mass is far above its maximum solubility for the temperature</a:t>
            </a:r>
          </a:p>
          <a:p>
            <a:r>
              <a:rPr lang="en-US" sz="1800" dirty="0"/>
              <a:t>Yet solute remains dissolved (not precipitating out)</a:t>
            </a:r>
          </a:p>
          <a:p>
            <a:r>
              <a:rPr lang="en-US" sz="2000" dirty="0"/>
              <a:t>This is </a:t>
            </a:r>
            <a:r>
              <a:rPr lang="en-US" sz="2000" b="1" dirty="0">
                <a:solidFill>
                  <a:srgbClr val="00FF00"/>
                </a:solidFill>
              </a:rPr>
              <a:t>supersaturation</a:t>
            </a:r>
          </a:p>
          <a:p>
            <a:pPr marL="0" indent="0">
              <a:buNone/>
            </a:pPr>
            <a:endParaRPr lang="en-US" sz="2000"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0850B7D8-95DF-E47E-39D4-415AA02767C9}"/>
              </a:ext>
            </a:extLst>
          </p:cNvPr>
          <p:cNvSpPr>
            <a:spLocks noGrp="1"/>
          </p:cNvSpPr>
          <p:nvPr>
            <p:ph type="sldNum" sz="quarter" idx="10"/>
          </p:nvPr>
        </p:nvSpPr>
        <p:spPr/>
        <p:txBody>
          <a:bodyPr/>
          <a:lstStyle/>
          <a:p>
            <a:fld id="{48B47BF4-C530-47F3-8F78-E261EA428483}" type="slidenum">
              <a:rPr lang="en-US" smtClean="0"/>
              <a:pPr/>
              <a:t>23</a:t>
            </a:fld>
            <a:endParaRPr lang="en-US" dirty="0"/>
          </a:p>
        </p:txBody>
      </p:sp>
      <p:pic>
        <p:nvPicPr>
          <p:cNvPr id="10" name="Online Media 9" title="Supersaturated Solution">
            <a:hlinkClick r:id="" action="ppaction://media"/>
            <a:extLst>
              <a:ext uri="{FF2B5EF4-FFF2-40B4-BE49-F238E27FC236}">
                <a16:creationId xmlns:a16="http://schemas.microsoft.com/office/drawing/2014/main" id="{3B34E9ED-D581-AC84-E918-85C8C0945C56}"/>
              </a:ext>
            </a:extLst>
          </p:cNvPr>
          <p:cNvPicPr>
            <a:picLocks noRot="1" noChangeAspect="1"/>
          </p:cNvPicPr>
          <p:nvPr>
            <a:videoFile r:link="rId1"/>
          </p:nvPr>
        </p:nvPicPr>
        <p:blipFill>
          <a:blip r:embed="rId3"/>
          <a:stretch>
            <a:fillRect/>
          </a:stretch>
        </p:blipFill>
        <p:spPr>
          <a:xfrm>
            <a:off x="3806283" y="3883641"/>
            <a:ext cx="4847063" cy="2738254"/>
          </a:xfrm>
          <a:prstGeom prst="rect">
            <a:avLst/>
          </a:prstGeom>
        </p:spPr>
      </p:pic>
    </p:spTree>
    <p:extLst>
      <p:ext uri="{BB962C8B-B14F-4D97-AF65-F5344CB8AC3E}">
        <p14:creationId xmlns:p14="http://schemas.microsoft.com/office/powerpoint/2010/main" val="3857745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1EB27-E431-2997-3DAB-F1922F4FC9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11AD2D3-07AA-0725-6A3D-61725803F151}"/>
              </a:ext>
            </a:extLst>
          </p:cNvPr>
          <p:cNvSpPr>
            <a:spLocks noGrp="1"/>
          </p:cNvSpPr>
          <p:nvPr>
            <p:ph type="title"/>
          </p:nvPr>
        </p:nvSpPr>
        <p:spPr>
          <a:xfrm>
            <a:off x="372533" y="177860"/>
            <a:ext cx="8421512" cy="769441"/>
          </a:xfrm>
        </p:spPr>
        <p:txBody>
          <a:bodyPr/>
          <a:lstStyle/>
          <a:p>
            <a:r>
              <a:rPr lang="en-US" sz="4400" dirty="0"/>
              <a:t>Solids Dissolved in Water</a:t>
            </a:r>
          </a:p>
        </p:txBody>
      </p:sp>
      <p:sp>
        <p:nvSpPr>
          <p:cNvPr id="5" name="Content Placeholder 4">
            <a:extLst>
              <a:ext uri="{FF2B5EF4-FFF2-40B4-BE49-F238E27FC236}">
                <a16:creationId xmlns:a16="http://schemas.microsoft.com/office/drawing/2014/main" id="{34829088-D868-CEB2-0B4E-CE2E62155979}"/>
              </a:ext>
            </a:extLst>
          </p:cNvPr>
          <p:cNvSpPr>
            <a:spLocks noGrp="1"/>
          </p:cNvSpPr>
          <p:nvPr>
            <p:ph idx="1"/>
          </p:nvPr>
        </p:nvSpPr>
        <p:spPr>
          <a:xfrm>
            <a:off x="378177" y="1129723"/>
            <a:ext cx="8387645" cy="5383503"/>
          </a:xfrm>
        </p:spPr>
        <p:txBody>
          <a:bodyPr/>
          <a:lstStyle/>
          <a:p>
            <a:r>
              <a:rPr lang="en-US" sz="2200" dirty="0"/>
              <a:t>The </a:t>
            </a:r>
            <a:r>
              <a:rPr lang="en-US" sz="2200" b="1" dirty="0">
                <a:solidFill>
                  <a:srgbClr val="00FF00"/>
                </a:solidFill>
              </a:rPr>
              <a:t>solubility</a:t>
            </a:r>
            <a:r>
              <a:rPr lang="en-US" sz="2200" dirty="0"/>
              <a:t> of a substance</a:t>
            </a:r>
            <a:br>
              <a:rPr lang="en-US" sz="2200" dirty="0"/>
            </a:br>
            <a:r>
              <a:rPr lang="en-US" sz="2200" dirty="0"/>
              <a:t>is the </a:t>
            </a:r>
            <a:r>
              <a:rPr lang="en-US" sz="2200" dirty="0">
                <a:solidFill>
                  <a:srgbClr val="FFFF00"/>
                </a:solidFill>
              </a:rPr>
              <a:t>mass</a:t>
            </a:r>
            <a:r>
              <a:rPr lang="en-US" sz="2200" dirty="0"/>
              <a:t> representing the</a:t>
            </a:r>
            <a:br>
              <a:rPr lang="en-US" sz="2200" dirty="0"/>
            </a:br>
            <a:r>
              <a:rPr lang="en-US" sz="2200" dirty="0"/>
              <a:t>upper limit of a </a:t>
            </a:r>
            <a:r>
              <a:rPr lang="en-US" sz="2200" dirty="0">
                <a:solidFill>
                  <a:srgbClr val="FFFF00"/>
                </a:solidFill>
              </a:rPr>
              <a:t>solute</a:t>
            </a:r>
            <a:r>
              <a:rPr lang="en-US" sz="2200" dirty="0"/>
              <a:t> dissolving</a:t>
            </a:r>
            <a:br>
              <a:rPr lang="en-US" sz="2200" dirty="0"/>
            </a:br>
            <a:r>
              <a:rPr lang="en-US" sz="2200" dirty="0"/>
              <a:t>in a </a:t>
            </a:r>
            <a:r>
              <a:rPr lang="en-US" sz="2200" dirty="0">
                <a:solidFill>
                  <a:srgbClr val="FFFF00"/>
                </a:solidFill>
              </a:rPr>
              <a:t>solvent</a:t>
            </a:r>
            <a:r>
              <a:rPr lang="en-US" sz="2200" dirty="0"/>
              <a:t> before the substance</a:t>
            </a:r>
            <a:br>
              <a:rPr lang="en-US" sz="2200" dirty="0"/>
            </a:br>
            <a:r>
              <a:rPr lang="en-US" sz="2200" dirty="0"/>
              <a:t>becomes </a:t>
            </a:r>
            <a:r>
              <a:rPr lang="en-US" sz="2200" dirty="0">
                <a:solidFill>
                  <a:schemeClr val="accent1">
                    <a:lumMod val="60000"/>
                    <a:lumOff val="40000"/>
                  </a:schemeClr>
                </a:solidFill>
              </a:rPr>
              <a:t>saturating</a:t>
            </a:r>
          </a:p>
          <a:p>
            <a:r>
              <a:rPr lang="en-US" sz="2200" dirty="0"/>
              <a:t>It is usually measured as</a:t>
            </a:r>
            <a:br>
              <a:rPr lang="en-US" sz="2200" dirty="0"/>
            </a:br>
            <a:r>
              <a:rPr lang="en-US" sz="2200" dirty="0">
                <a:solidFill>
                  <a:schemeClr val="accent1">
                    <a:lumMod val="60000"/>
                    <a:lumOff val="40000"/>
                  </a:schemeClr>
                </a:solidFill>
              </a:rPr>
              <a:t>g of solute</a:t>
            </a:r>
            <a:r>
              <a:rPr lang="en-US" sz="2200" dirty="0"/>
              <a:t> per </a:t>
            </a:r>
            <a:r>
              <a:rPr lang="en-US" sz="2200" dirty="0">
                <a:solidFill>
                  <a:schemeClr val="accent1">
                    <a:lumMod val="60000"/>
                    <a:lumOff val="40000"/>
                  </a:schemeClr>
                </a:solidFill>
              </a:rPr>
              <a:t>100 g solvent</a:t>
            </a:r>
          </a:p>
          <a:p>
            <a:r>
              <a:rPr lang="en-US" sz="2200" dirty="0"/>
              <a:t>Up to </a:t>
            </a:r>
            <a:r>
              <a:rPr lang="en-US" sz="2200" b="1" dirty="0">
                <a:solidFill>
                  <a:srgbClr val="FFC000"/>
                </a:solidFill>
              </a:rPr>
              <a:t>36.0 g</a:t>
            </a:r>
            <a:r>
              <a:rPr lang="en-US" sz="2200" dirty="0"/>
              <a:t> </a:t>
            </a:r>
            <a:r>
              <a:rPr lang="en-US" sz="2200" dirty="0">
                <a:solidFill>
                  <a:srgbClr val="00FF00"/>
                </a:solidFill>
              </a:rPr>
              <a:t>NaCl</a:t>
            </a:r>
            <a:r>
              <a:rPr lang="en-US" sz="2200" dirty="0"/>
              <a:t> can be</a:t>
            </a:r>
            <a:br>
              <a:rPr lang="en-US" sz="2200" dirty="0"/>
            </a:br>
            <a:r>
              <a:rPr lang="en-US" sz="2200" dirty="0"/>
              <a:t>added to </a:t>
            </a:r>
            <a:r>
              <a:rPr lang="en-US" sz="2200" b="1" dirty="0">
                <a:solidFill>
                  <a:srgbClr val="FFC000"/>
                </a:solidFill>
              </a:rPr>
              <a:t>100 g</a:t>
            </a:r>
            <a:r>
              <a:rPr lang="en-US" sz="2200" dirty="0"/>
              <a:t> </a:t>
            </a: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at </a:t>
            </a:r>
            <a:r>
              <a:rPr lang="en-US" sz="2200" dirty="0">
                <a:solidFill>
                  <a:srgbClr val="FFC000"/>
                </a:solidFill>
              </a:rPr>
              <a:t>20°C</a:t>
            </a:r>
          </a:p>
          <a:p>
            <a:r>
              <a:rPr lang="en-US" sz="2200" dirty="0">
                <a:solidFill>
                  <a:srgbClr val="FFFF00"/>
                </a:solidFill>
              </a:rPr>
              <a:t>Solubility</a:t>
            </a:r>
            <a:r>
              <a:rPr lang="en-US" sz="2200" dirty="0"/>
              <a:t> is </a:t>
            </a:r>
            <a:r>
              <a:rPr lang="en-US" sz="2200" dirty="0">
                <a:solidFill>
                  <a:schemeClr val="accent1">
                    <a:lumMod val="60000"/>
                    <a:lumOff val="40000"/>
                  </a:schemeClr>
                </a:solidFill>
              </a:rPr>
              <a:t>temperature-</a:t>
            </a:r>
            <a:br>
              <a:rPr lang="en-US" sz="2200" dirty="0">
                <a:solidFill>
                  <a:schemeClr val="accent1">
                    <a:lumMod val="60000"/>
                    <a:lumOff val="40000"/>
                  </a:schemeClr>
                </a:solidFill>
              </a:rPr>
            </a:br>
            <a:r>
              <a:rPr lang="en-US" sz="2200" dirty="0">
                <a:solidFill>
                  <a:schemeClr val="accent1">
                    <a:lumMod val="60000"/>
                    <a:lumOff val="40000"/>
                  </a:schemeClr>
                </a:solidFill>
              </a:rPr>
              <a:t>dependent</a:t>
            </a:r>
            <a:br>
              <a:rPr lang="en-US" sz="2200" dirty="0"/>
            </a:br>
            <a:r>
              <a:rPr lang="en-US" sz="2200" dirty="0"/>
              <a:t>Up to </a:t>
            </a:r>
            <a:r>
              <a:rPr lang="en-US" sz="2200" b="1" dirty="0">
                <a:solidFill>
                  <a:srgbClr val="FFC000"/>
                </a:solidFill>
              </a:rPr>
              <a:t>32 g</a:t>
            </a:r>
            <a:r>
              <a:rPr lang="en-US" sz="2200" dirty="0"/>
              <a:t> </a:t>
            </a:r>
            <a:r>
              <a:rPr lang="en-US" sz="2200" dirty="0" err="1">
                <a:solidFill>
                  <a:srgbClr val="00FF00"/>
                </a:solidFill>
              </a:rPr>
              <a:t>KCl</a:t>
            </a:r>
            <a:r>
              <a:rPr lang="en-US" sz="2200" dirty="0"/>
              <a:t> will dissolve in</a:t>
            </a:r>
            <a:br>
              <a:rPr lang="en-US" sz="2200" dirty="0"/>
            </a:br>
            <a:r>
              <a:rPr lang="en-US" sz="2200" b="1" dirty="0">
                <a:solidFill>
                  <a:srgbClr val="FFC000"/>
                </a:solidFill>
              </a:rPr>
              <a:t>100 g</a:t>
            </a:r>
            <a:r>
              <a:rPr lang="en-US" sz="2200" dirty="0"/>
              <a:t> </a:t>
            </a: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at </a:t>
            </a:r>
            <a:r>
              <a:rPr lang="en-US" sz="2200" dirty="0">
                <a:solidFill>
                  <a:srgbClr val="FFC000"/>
                </a:solidFill>
              </a:rPr>
              <a:t>20°C,</a:t>
            </a:r>
            <a:br>
              <a:rPr lang="en-US" sz="2200" dirty="0"/>
            </a:br>
            <a:r>
              <a:rPr lang="en-US" sz="2200" dirty="0"/>
              <a:t>but </a:t>
            </a:r>
            <a:r>
              <a:rPr lang="en-US" sz="2200" b="1" dirty="0">
                <a:solidFill>
                  <a:srgbClr val="FFC000"/>
                </a:solidFill>
              </a:rPr>
              <a:t>55 g</a:t>
            </a:r>
            <a:r>
              <a:rPr lang="en-US" sz="2200" dirty="0"/>
              <a:t> </a:t>
            </a:r>
            <a:r>
              <a:rPr lang="en-US" sz="2200" dirty="0" err="1">
                <a:solidFill>
                  <a:srgbClr val="00FF00"/>
                </a:solidFill>
              </a:rPr>
              <a:t>KCl</a:t>
            </a:r>
            <a:r>
              <a:rPr lang="en-US" sz="2200" dirty="0"/>
              <a:t> will dissolve in </a:t>
            </a:r>
            <a:r>
              <a:rPr lang="en-US" sz="2200" b="1" dirty="0">
                <a:solidFill>
                  <a:srgbClr val="FFC000"/>
                </a:solidFill>
              </a:rPr>
              <a:t>100 g</a:t>
            </a:r>
            <a:r>
              <a:rPr lang="en-US" sz="2200" dirty="0"/>
              <a:t> </a:t>
            </a: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at </a:t>
            </a:r>
            <a:r>
              <a:rPr lang="en-US" sz="2200" dirty="0">
                <a:solidFill>
                  <a:srgbClr val="FFC000"/>
                </a:solidFill>
              </a:rPr>
              <a:t>100°C</a:t>
            </a:r>
          </a:p>
        </p:txBody>
      </p:sp>
      <p:sp>
        <p:nvSpPr>
          <p:cNvPr id="2" name="Slide Number Placeholder 1">
            <a:extLst>
              <a:ext uri="{FF2B5EF4-FFF2-40B4-BE49-F238E27FC236}">
                <a16:creationId xmlns:a16="http://schemas.microsoft.com/office/drawing/2014/main" id="{6246EA87-0467-445E-7623-825E3F22E024}"/>
              </a:ext>
            </a:extLst>
          </p:cNvPr>
          <p:cNvSpPr>
            <a:spLocks noGrp="1"/>
          </p:cNvSpPr>
          <p:nvPr>
            <p:ph type="sldNum" sz="quarter" idx="10"/>
          </p:nvPr>
        </p:nvSpPr>
        <p:spPr/>
        <p:txBody>
          <a:bodyPr/>
          <a:lstStyle/>
          <a:p>
            <a:fld id="{48B47BF4-C530-47F3-8F78-E261EA428483}" type="slidenum">
              <a:rPr lang="en-US" smtClean="0"/>
              <a:pPr/>
              <a:t>24</a:t>
            </a:fld>
            <a:endParaRPr lang="en-US" dirty="0"/>
          </a:p>
        </p:txBody>
      </p:sp>
      <p:pic>
        <p:nvPicPr>
          <p:cNvPr id="7" name="Picture 6">
            <a:extLst>
              <a:ext uri="{FF2B5EF4-FFF2-40B4-BE49-F238E27FC236}">
                <a16:creationId xmlns:a16="http://schemas.microsoft.com/office/drawing/2014/main" id="{A8918E3D-27DF-FAC0-18C0-AF6F48D42901}"/>
              </a:ext>
            </a:extLst>
          </p:cNvPr>
          <p:cNvPicPr>
            <a:picLocks noChangeAspect="1"/>
          </p:cNvPicPr>
          <p:nvPr/>
        </p:nvPicPr>
        <p:blipFill>
          <a:blip r:embed="rId2"/>
          <a:stretch>
            <a:fillRect/>
          </a:stretch>
        </p:blipFill>
        <p:spPr>
          <a:xfrm>
            <a:off x="5399007" y="1013607"/>
            <a:ext cx="3475579" cy="4593216"/>
          </a:xfrm>
          <a:prstGeom prst="rect">
            <a:avLst/>
          </a:prstGeom>
        </p:spPr>
      </p:pic>
    </p:spTree>
    <p:extLst>
      <p:ext uri="{BB962C8B-B14F-4D97-AF65-F5344CB8AC3E}">
        <p14:creationId xmlns:p14="http://schemas.microsoft.com/office/powerpoint/2010/main" val="6650511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B14A4-B759-5027-63A2-7D3CE66239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7080356-1B92-345E-1FB6-E557388DA253}"/>
              </a:ext>
            </a:extLst>
          </p:cNvPr>
          <p:cNvSpPr>
            <a:spLocks noGrp="1"/>
          </p:cNvSpPr>
          <p:nvPr>
            <p:ph type="title"/>
          </p:nvPr>
        </p:nvSpPr>
        <p:spPr>
          <a:xfrm>
            <a:off x="372533" y="177860"/>
            <a:ext cx="8421512" cy="769441"/>
          </a:xfrm>
        </p:spPr>
        <p:txBody>
          <a:bodyPr/>
          <a:lstStyle/>
          <a:p>
            <a:r>
              <a:rPr lang="en-US" sz="4400" dirty="0"/>
              <a:t>Solids Solubility vs Temp</a:t>
            </a:r>
          </a:p>
        </p:txBody>
      </p:sp>
      <p:sp>
        <p:nvSpPr>
          <p:cNvPr id="5" name="Content Placeholder 4">
            <a:extLst>
              <a:ext uri="{FF2B5EF4-FFF2-40B4-BE49-F238E27FC236}">
                <a16:creationId xmlns:a16="http://schemas.microsoft.com/office/drawing/2014/main" id="{81261709-3AE8-C181-9443-056B2F063D07}"/>
              </a:ext>
            </a:extLst>
          </p:cNvPr>
          <p:cNvSpPr>
            <a:spLocks noGrp="1"/>
          </p:cNvSpPr>
          <p:nvPr>
            <p:ph idx="1"/>
          </p:nvPr>
        </p:nvSpPr>
        <p:spPr>
          <a:xfrm>
            <a:off x="378177" y="1129723"/>
            <a:ext cx="8387645" cy="5383503"/>
          </a:xfrm>
        </p:spPr>
        <p:txBody>
          <a:bodyPr/>
          <a:lstStyle/>
          <a:p>
            <a:pPr marL="0" indent="0">
              <a:buNone/>
            </a:pPr>
            <a:r>
              <a:rPr lang="en-US" sz="2000" dirty="0"/>
              <a:t>Note the trends in the solubility curves</a:t>
            </a:r>
          </a:p>
          <a:p>
            <a:pPr marL="285750" indent="-285750"/>
            <a:r>
              <a:rPr lang="en-US" sz="2000" dirty="0"/>
              <a:t>NaCl is flat</a:t>
            </a:r>
          </a:p>
          <a:p>
            <a:pPr marL="285750" indent="-285750"/>
            <a:r>
              <a:rPr lang="en-US" sz="2000" dirty="0"/>
              <a:t>KNO</a:t>
            </a:r>
            <a:r>
              <a:rPr lang="en-US" sz="2000" baseline="-25000" dirty="0"/>
              <a:t>3</a:t>
            </a:r>
            <a:r>
              <a:rPr lang="en-US" sz="2000" dirty="0"/>
              <a:t> goes steeply up with temp</a:t>
            </a:r>
          </a:p>
          <a:p>
            <a:pPr marL="0" indent="0">
              <a:buNone/>
            </a:pPr>
            <a:r>
              <a:rPr lang="en-US" sz="2000" b="1" i="1" dirty="0">
                <a:solidFill>
                  <a:srgbClr val="CC99FF"/>
                </a:solidFill>
                <a:latin typeface="Times New Roman" panose="02020603050405020304" pitchFamily="18" charset="0"/>
                <a:cs typeface="Times New Roman" panose="02020603050405020304" pitchFamily="18" charset="0"/>
              </a:rPr>
              <a:t>Why?</a:t>
            </a:r>
          </a:p>
          <a:p>
            <a:pPr marL="285750" indent="-285750"/>
            <a:r>
              <a:rPr lang="en-US" sz="2000" dirty="0"/>
              <a:t>Dissolving NaCl is both</a:t>
            </a:r>
            <a:br>
              <a:rPr lang="en-US" sz="2000" dirty="0"/>
            </a:br>
            <a:r>
              <a:rPr lang="en-US" sz="2000" dirty="0"/>
              <a:t>endothermic and exothermic:</a:t>
            </a:r>
          </a:p>
          <a:p>
            <a:pPr marL="522288" lvl="1" indent="-285750"/>
            <a:r>
              <a:rPr lang="en-US" sz="1600" dirty="0"/>
              <a:t>The endothermic part breaks the </a:t>
            </a:r>
            <a:br>
              <a:rPr lang="en-US" sz="1600" dirty="0"/>
            </a:br>
            <a:r>
              <a:rPr lang="en-US" sz="1600" dirty="0"/>
              <a:t>crystal lattice &amp; this requires energy</a:t>
            </a:r>
          </a:p>
          <a:p>
            <a:pPr marL="522288" lvl="1" indent="-285750"/>
            <a:r>
              <a:rPr lang="en-US" sz="1600" dirty="0"/>
              <a:t>The exothermic part is the hydration of</a:t>
            </a:r>
            <a:br>
              <a:rPr lang="en-US" sz="1600" dirty="0"/>
            </a:br>
            <a:r>
              <a:rPr lang="en-US" sz="1600" dirty="0"/>
              <a:t>Na</a:t>
            </a:r>
            <a:r>
              <a:rPr lang="en-US" sz="1600" baseline="30000" dirty="0"/>
              <a:t>+</a:t>
            </a:r>
            <a:r>
              <a:rPr lang="en-US" sz="1600" dirty="0"/>
              <a:t> and Cl</a:t>
            </a:r>
            <a:r>
              <a:rPr lang="en-US" sz="1600" baseline="30000" dirty="0"/>
              <a:t>–</a:t>
            </a:r>
            <a:r>
              <a:rPr lang="en-US" sz="1600" dirty="0"/>
              <a:t>, and this release energy</a:t>
            </a:r>
          </a:p>
          <a:p>
            <a:pPr marL="285750" indent="-285750"/>
            <a:r>
              <a:rPr lang="en-US" sz="2000" dirty="0"/>
              <a:t>Dissolving KNO</a:t>
            </a:r>
            <a:r>
              <a:rPr lang="en-US" sz="2000" baseline="-25000" dirty="0"/>
              <a:t>3</a:t>
            </a:r>
            <a:r>
              <a:rPr lang="en-US" sz="2000" dirty="0"/>
              <a:t> requires a LOT of</a:t>
            </a:r>
            <a:br>
              <a:rPr lang="en-US" sz="2000" dirty="0"/>
            </a:br>
            <a:r>
              <a:rPr lang="en-US" sz="2000" dirty="0"/>
              <a:t>energy and is HIGHLY endothermic</a:t>
            </a:r>
            <a:br>
              <a:rPr lang="en-US" sz="2000" dirty="0"/>
            </a:br>
            <a:r>
              <a:rPr lang="en-US" sz="2000" dirty="0"/>
              <a:t>and the hydration of K</a:t>
            </a:r>
            <a:r>
              <a:rPr lang="en-US" sz="2000" baseline="30000" dirty="0"/>
              <a:t>+</a:t>
            </a:r>
            <a:r>
              <a:rPr lang="en-US" sz="2000" dirty="0"/>
              <a:t> and NO</a:t>
            </a:r>
            <a:r>
              <a:rPr lang="en-US" sz="2000" baseline="-25000" dirty="0"/>
              <a:t>3</a:t>
            </a:r>
            <a:r>
              <a:rPr lang="en-US" sz="2000" baseline="30000" dirty="0"/>
              <a:t>-</a:t>
            </a:r>
            <a:br>
              <a:rPr lang="en-US" sz="2000" dirty="0"/>
            </a:br>
            <a:r>
              <a:rPr lang="en-US" sz="2000" dirty="0"/>
              <a:t>does not release enough energy</a:t>
            </a:r>
          </a:p>
          <a:p>
            <a:pPr marL="285750" indent="-285750"/>
            <a:r>
              <a:rPr lang="en-US" sz="2000" dirty="0"/>
              <a:t>Increasing temperature would add</a:t>
            </a:r>
            <a:br>
              <a:rPr lang="en-US" sz="2000" dirty="0"/>
            </a:br>
            <a:r>
              <a:rPr lang="en-US" sz="2000" dirty="0"/>
              <a:t>energy to processes that are highly endothermic like dissolving solids needing the energy</a:t>
            </a:r>
          </a:p>
          <a:p>
            <a:pPr marL="285750" indent="-285750"/>
            <a:endParaRPr lang="en-US" sz="2000" dirty="0"/>
          </a:p>
          <a:p>
            <a:pPr marL="522288" lvl="1" indent="-285750"/>
            <a:endParaRPr lang="en-US" sz="1800" dirty="0"/>
          </a:p>
        </p:txBody>
      </p:sp>
      <p:sp>
        <p:nvSpPr>
          <p:cNvPr id="2" name="Slide Number Placeholder 1">
            <a:extLst>
              <a:ext uri="{FF2B5EF4-FFF2-40B4-BE49-F238E27FC236}">
                <a16:creationId xmlns:a16="http://schemas.microsoft.com/office/drawing/2014/main" id="{2E961EE9-AE76-5A7D-71F6-6C1792826786}"/>
              </a:ext>
            </a:extLst>
          </p:cNvPr>
          <p:cNvSpPr>
            <a:spLocks noGrp="1"/>
          </p:cNvSpPr>
          <p:nvPr>
            <p:ph type="sldNum" sz="quarter" idx="10"/>
          </p:nvPr>
        </p:nvSpPr>
        <p:spPr/>
        <p:txBody>
          <a:bodyPr/>
          <a:lstStyle/>
          <a:p>
            <a:fld id="{48B47BF4-C530-47F3-8F78-E261EA428483}" type="slidenum">
              <a:rPr lang="en-US" smtClean="0"/>
              <a:pPr/>
              <a:t>25</a:t>
            </a:fld>
            <a:endParaRPr lang="en-US" dirty="0"/>
          </a:p>
        </p:txBody>
      </p:sp>
      <p:pic>
        <p:nvPicPr>
          <p:cNvPr id="7" name="Picture 6">
            <a:extLst>
              <a:ext uri="{FF2B5EF4-FFF2-40B4-BE49-F238E27FC236}">
                <a16:creationId xmlns:a16="http://schemas.microsoft.com/office/drawing/2014/main" id="{705CE324-00C2-6671-8849-10B88811304A}"/>
              </a:ext>
            </a:extLst>
          </p:cNvPr>
          <p:cNvPicPr>
            <a:picLocks noChangeAspect="1"/>
          </p:cNvPicPr>
          <p:nvPr/>
        </p:nvPicPr>
        <p:blipFill>
          <a:blip r:embed="rId2"/>
          <a:stretch>
            <a:fillRect/>
          </a:stretch>
        </p:blipFill>
        <p:spPr>
          <a:xfrm>
            <a:off x="5507771" y="1046858"/>
            <a:ext cx="3475579" cy="4593216"/>
          </a:xfrm>
          <a:prstGeom prst="rect">
            <a:avLst/>
          </a:prstGeom>
        </p:spPr>
      </p:pic>
    </p:spTree>
    <p:extLst>
      <p:ext uri="{BB962C8B-B14F-4D97-AF65-F5344CB8AC3E}">
        <p14:creationId xmlns:p14="http://schemas.microsoft.com/office/powerpoint/2010/main" val="28812215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9AF70-9B79-D42C-06B4-4C2AD9C9A64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7EE165A-DC59-FD60-AA12-325A2C27B718}"/>
              </a:ext>
            </a:extLst>
          </p:cNvPr>
          <p:cNvSpPr>
            <a:spLocks noGrp="1"/>
          </p:cNvSpPr>
          <p:nvPr>
            <p:ph type="title"/>
          </p:nvPr>
        </p:nvSpPr>
        <p:spPr>
          <a:xfrm>
            <a:off x="372533" y="177860"/>
            <a:ext cx="8421512" cy="769441"/>
          </a:xfrm>
        </p:spPr>
        <p:txBody>
          <a:bodyPr/>
          <a:lstStyle/>
          <a:p>
            <a:r>
              <a:rPr lang="en-US" sz="4400" dirty="0"/>
              <a:t>Gas Solubility vs Temp</a:t>
            </a:r>
          </a:p>
        </p:txBody>
      </p:sp>
      <p:sp>
        <p:nvSpPr>
          <p:cNvPr id="5" name="Content Placeholder 4">
            <a:extLst>
              <a:ext uri="{FF2B5EF4-FFF2-40B4-BE49-F238E27FC236}">
                <a16:creationId xmlns:a16="http://schemas.microsoft.com/office/drawing/2014/main" id="{FE066DBF-6347-D439-C432-A1FB6AD31BA1}"/>
              </a:ext>
            </a:extLst>
          </p:cNvPr>
          <p:cNvSpPr>
            <a:spLocks noGrp="1"/>
          </p:cNvSpPr>
          <p:nvPr>
            <p:ph idx="1"/>
          </p:nvPr>
        </p:nvSpPr>
        <p:spPr>
          <a:xfrm>
            <a:off x="378177" y="1129723"/>
            <a:ext cx="8387645" cy="5383503"/>
          </a:xfrm>
        </p:spPr>
        <p:txBody>
          <a:bodyPr/>
          <a:lstStyle/>
          <a:p>
            <a:r>
              <a:rPr lang="en-US" dirty="0"/>
              <a:t>Look at the solubility of HCl,</a:t>
            </a:r>
            <a:br>
              <a:rPr lang="en-US" dirty="0"/>
            </a:br>
            <a:r>
              <a:rPr lang="en-US" dirty="0"/>
              <a:t>NH</a:t>
            </a:r>
            <a:r>
              <a:rPr lang="en-US" baseline="-25000" dirty="0"/>
              <a:t>3</a:t>
            </a:r>
            <a:r>
              <a:rPr lang="en-US" dirty="0"/>
              <a:t> and SO</a:t>
            </a:r>
            <a:r>
              <a:rPr lang="en-US" baseline="-25000" dirty="0"/>
              <a:t>2</a:t>
            </a:r>
          </a:p>
          <a:p>
            <a:pPr marL="236538" lvl="1" indent="0">
              <a:buNone/>
            </a:pPr>
            <a:r>
              <a:rPr lang="en-US" dirty="0"/>
              <a:t>Solubility of these goes down</a:t>
            </a:r>
            <a:br>
              <a:rPr lang="en-US" dirty="0"/>
            </a:br>
            <a:r>
              <a:rPr lang="en-US" dirty="0"/>
              <a:t>with increasing temperature</a:t>
            </a:r>
          </a:p>
          <a:p>
            <a:r>
              <a:rPr lang="en-US" dirty="0"/>
              <a:t>He &lt; O</a:t>
            </a:r>
            <a:r>
              <a:rPr lang="en-US" baseline="-25000" dirty="0"/>
              <a:t>2</a:t>
            </a:r>
            <a:r>
              <a:rPr lang="en-US" dirty="0"/>
              <a:t> &lt;&lt; CHCl</a:t>
            </a:r>
            <a:r>
              <a:rPr lang="en-US" baseline="-25000" dirty="0"/>
              <a:t>3</a:t>
            </a:r>
            <a:r>
              <a:rPr lang="en-US" dirty="0"/>
              <a:t> in H</a:t>
            </a:r>
            <a:r>
              <a:rPr lang="en-US" baseline="-25000" dirty="0"/>
              <a:t>2</a:t>
            </a:r>
            <a:r>
              <a:rPr lang="en-US" dirty="0"/>
              <a:t>O</a:t>
            </a:r>
          </a:p>
          <a:p>
            <a:pPr marL="231775" lvl="1" indent="0">
              <a:buNone/>
            </a:pPr>
            <a:r>
              <a:rPr lang="en-US" dirty="0"/>
              <a:t>in this case, intermolecular forces</a:t>
            </a:r>
            <a:br>
              <a:rPr lang="en-US" dirty="0"/>
            </a:br>
            <a:r>
              <a:rPr lang="en-US" dirty="0"/>
              <a:t>such as molecular polarity and</a:t>
            </a:r>
            <a:br>
              <a:rPr lang="en-US" dirty="0"/>
            </a:br>
            <a:r>
              <a:rPr lang="en-US" dirty="0"/>
              <a:t>potential hydrogen bonding affect</a:t>
            </a:r>
            <a:br>
              <a:rPr lang="en-US" dirty="0"/>
            </a:br>
            <a:r>
              <a:rPr lang="en-US" dirty="0"/>
              <a:t>solubility</a:t>
            </a:r>
          </a:p>
          <a:p>
            <a:r>
              <a:rPr lang="en-US" sz="1800" dirty="0"/>
              <a:t>If water temperature</a:t>
            </a:r>
            <a:br>
              <a:rPr lang="en-US" sz="1800" dirty="0"/>
            </a:br>
            <a:r>
              <a:rPr lang="en-US" sz="1800" dirty="0"/>
              <a:t>goes up, O</a:t>
            </a:r>
            <a:r>
              <a:rPr lang="en-US" sz="1800" baseline="-25000" dirty="0"/>
              <a:t>2</a:t>
            </a:r>
            <a:r>
              <a:rPr lang="en-US" sz="1800" dirty="0"/>
              <a:t> solubility</a:t>
            </a:r>
            <a:br>
              <a:rPr lang="en-US" sz="1800" dirty="0"/>
            </a:br>
            <a:r>
              <a:rPr lang="en-US" sz="1800" dirty="0"/>
              <a:t>is severely affected</a:t>
            </a:r>
            <a:br>
              <a:rPr lang="en-US" sz="1800" dirty="0"/>
            </a:br>
            <a:r>
              <a:rPr lang="en-US" sz="1800" dirty="0"/>
              <a:t>and could deny</a:t>
            </a:r>
            <a:br>
              <a:rPr lang="en-US" sz="1800" dirty="0"/>
            </a:br>
            <a:r>
              <a:rPr lang="en-US" sz="1800" dirty="0"/>
              <a:t>water life the gas it</a:t>
            </a:r>
            <a:br>
              <a:rPr lang="en-US" sz="1800" dirty="0"/>
            </a:br>
            <a:r>
              <a:rPr lang="en-US" sz="1800" dirty="0"/>
              <a:t>needs to survive</a:t>
            </a:r>
            <a:br>
              <a:rPr lang="en-US" sz="1800" dirty="0"/>
            </a:br>
            <a:r>
              <a:rPr lang="en-US" sz="1800" dirty="0"/>
              <a:t>(fish kills)</a:t>
            </a:r>
          </a:p>
          <a:p>
            <a:pPr marL="522288" lvl="1" indent="-285750"/>
            <a:endParaRPr lang="en-US" sz="1800" dirty="0"/>
          </a:p>
        </p:txBody>
      </p:sp>
      <p:sp>
        <p:nvSpPr>
          <p:cNvPr id="2" name="Slide Number Placeholder 1">
            <a:extLst>
              <a:ext uri="{FF2B5EF4-FFF2-40B4-BE49-F238E27FC236}">
                <a16:creationId xmlns:a16="http://schemas.microsoft.com/office/drawing/2014/main" id="{AF322FF0-A844-A9FE-C958-115AA13F4525}"/>
              </a:ext>
            </a:extLst>
          </p:cNvPr>
          <p:cNvSpPr>
            <a:spLocks noGrp="1"/>
          </p:cNvSpPr>
          <p:nvPr>
            <p:ph type="sldNum" sz="quarter" idx="10"/>
          </p:nvPr>
        </p:nvSpPr>
        <p:spPr/>
        <p:txBody>
          <a:bodyPr/>
          <a:lstStyle/>
          <a:p>
            <a:fld id="{48B47BF4-C530-47F3-8F78-E261EA428483}" type="slidenum">
              <a:rPr lang="en-US" smtClean="0"/>
              <a:pPr/>
              <a:t>26</a:t>
            </a:fld>
            <a:endParaRPr lang="en-US" dirty="0"/>
          </a:p>
        </p:txBody>
      </p:sp>
      <p:pic>
        <p:nvPicPr>
          <p:cNvPr id="7" name="Picture 6">
            <a:extLst>
              <a:ext uri="{FF2B5EF4-FFF2-40B4-BE49-F238E27FC236}">
                <a16:creationId xmlns:a16="http://schemas.microsoft.com/office/drawing/2014/main" id="{B7FC070B-66ED-FF6C-46AD-2A9E8697CD8E}"/>
              </a:ext>
            </a:extLst>
          </p:cNvPr>
          <p:cNvPicPr>
            <a:picLocks noChangeAspect="1"/>
          </p:cNvPicPr>
          <p:nvPr/>
        </p:nvPicPr>
        <p:blipFill>
          <a:blip r:embed="rId2"/>
          <a:stretch>
            <a:fillRect/>
          </a:stretch>
        </p:blipFill>
        <p:spPr>
          <a:xfrm>
            <a:off x="6435448" y="3088976"/>
            <a:ext cx="2547902" cy="3367227"/>
          </a:xfrm>
          <a:prstGeom prst="rect">
            <a:avLst/>
          </a:prstGeom>
        </p:spPr>
      </p:pic>
      <p:pic>
        <p:nvPicPr>
          <p:cNvPr id="6" name="Picture 5">
            <a:extLst>
              <a:ext uri="{FF2B5EF4-FFF2-40B4-BE49-F238E27FC236}">
                <a16:creationId xmlns:a16="http://schemas.microsoft.com/office/drawing/2014/main" id="{2E256422-CE77-6C4E-4455-0D59A34B429D}"/>
              </a:ext>
            </a:extLst>
          </p:cNvPr>
          <p:cNvPicPr>
            <a:picLocks noChangeAspect="1"/>
          </p:cNvPicPr>
          <p:nvPr/>
        </p:nvPicPr>
        <p:blipFill>
          <a:blip r:embed="rId3"/>
          <a:stretch>
            <a:fillRect/>
          </a:stretch>
        </p:blipFill>
        <p:spPr>
          <a:xfrm>
            <a:off x="6350924" y="192243"/>
            <a:ext cx="2733625" cy="2800915"/>
          </a:xfrm>
          <a:prstGeom prst="rect">
            <a:avLst/>
          </a:prstGeom>
        </p:spPr>
      </p:pic>
      <p:pic>
        <p:nvPicPr>
          <p:cNvPr id="9" name="Picture 8">
            <a:extLst>
              <a:ext uri="{FF2B5EF4-FFF2-40B4-BE49-F238E27FC236}">
                <a16:creationId xmlns:a16="http://schemas.microsoft.com/office/drawing/2014/main" id="{BBD2D7AC-60BF-1DF0-7A8B-1225263893BF}"/>
              </a:ext>
            </a:extLst>
          </p:cNvPr>
          <p:cNvPicPr>
            <a:picLocks noChangeAspect="1"/>
          </p:cNvPicPr>
          <p:nvPr/>
        </p:nvPicPr>
        <p:blipFill>
          <a:blip r:embed="rId4"/>
          <a:stretch>
            <a:fillRect/>
          </a:stretch>
        </p:blipFill>
        <p:spPr>
          <a:xfrm>
            <a:off x="3259735" y="4487153"/>
            <a:ext cx="3018293" cy="1788957"/>
          </a:xfrm>
          <a:prstGeom prst="rect">
            <a:avLst/>
          </a:prstGeom>
        </p:spPr>
      </p:pic>
    </p:spTree>
    <p:extLst>
      <p:ext uri="{BB962C8B-B14F-4D97-AF65-F5344CB8AC3E}">
        <p14:creationId xmlns:p14="http://schemas.microsoft.com/office/powerpoint/2010/main" val="35086254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C98E84-28EC-1621-E0FA-0B55AAF77C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359EAF1-9250-4047-B60B-CA039DD67AA1}"/>
              </a:ext>
            </a:extLst>
          </p:cNvPr>
          <p:cNvSpPr>
            <a:spLocks noGrp="1"/>
          </p:cNvSpPr>
          <p:nvPr>
            <p:ph type="title"/>
          </p:nvPr>
        </p:nvSpPr>
        <p:spPr>
          <a:xfrm>
            <a:off x="372533" y="177860"/>
            <a:ext cx="8421512" cy="769441"/>
          </a:xfrm>
        </p:spPr>
        <p:txBody>
          <a:bodyPr/>
          <a:lstStyle/>
          <a:p>
            <a:r>
              <a:rPr lang="en-US" sz="4400" dirty="0"/>
              <a:t>Partial Pressure of Gas Solute</a:t>
            </a:r>
          </a:p>
        </p:txBody>
      </p:sp>
      <p:sp>
        <p:nvSpPr>
          <p:cNvPr id="5" name="Content Placeholder 4">
            <a:extLst>
              <a:ext uri="{FF2B5EF4-FFF2-40B4-BE49-F238E27FC236}">
                <a16:creationId xmlns:a16="http://schemas.microsoft.com/office/drawing/2014/main" id="{151DD14E-F1FC-3095-8256-A72F1DEC43D9}"/>
              </a:ext>
            </a:extLst>
          </p:cNvPr>
          <p:cNvSpPr>
            <a:spLocks noGrp="1"/>
          </p:cNvSpPr>
          <p:nvPr>
            <p:ph idx="1"/>
          </p:nvPr>
        </p:nvSpPr>
        <p:spPr>
          <a:xfrm>
            <a:off x="378177" y="1129723"/>
            <a:ext cx="8387645" cy="5383503"/>
          </a:xfrm>
        </p:spPr>
        <p:txBody>
          <a:bodyPr/>
          <a:lstStyle/>
          <a:p>
            <a:r>
              <a:rPr lang="en-US" dirty="0"/>
              <a:t>Gas solutes are </a:t>
            </a:r>
            <a:br>
              <a:rPr lang="en-US" dirty="0"/>
            </a:br>
            <a:r>
              <a:rPr lang="en-US" dirty="0"/>
              <a:t>affected by partial</a:t>
            </a:r>
            <a:br>
              <a:rPr lang="en-US" dirty="0"/>
            </a:br>
            <a:r>
              <a:rPr lang="en-US" dirty="0"/>
              <a:t>pressure of the solute</a:t>
            </a:r>
            <a:br>
              <a:rPr lang="en-US" dirty="0"/>
            </a:br>
            <a:r>
              <a:rPr lang="en-US" dirty="0"/>
              <a:t>in the gas to which</a:t>
            </a:r>
            <a:br>
              <a:rPr lang="en-US" dirty="0"/>
            </a:br>
            <a:r>
              <a:rPr lang="en-US" dirty="0"/>
              <a:t>a solution is exposed</a:t>
            </a:r>
          </a:p>
          <a:p>
            <a:r>
              <a:rPr lang="en-US" dirty="0"/>
              <a:t>If total gas pressure</a:t>
            </a:r>
            <a:br>
              <a:rPr lang="en-US" dirty="0"/>
            </a:br>
            <a:r>
              <a:rPr lang="en-US" dirty="0"/>
              <a:t>is increased, the</a:t>
            </a:r>
            <a:br>
              <a:rPr lang="en-US" dirty="0"/>
            </a:br>
            <a:r>
              <a:rPr lang="en-US" dirty="0"/>
              <a:t>solubility of gas in a </a:t>
            </a:r>
            <a:br>
              <a:rPr lang="en-US" dirty="0"/>
            </a:br>
            <a:r>
              <a:rPr lang="en-US" dirty="0"/>
              <a:t>solution increases</a:t>
            </a:r>
          </a:p>
          <a:p>
            <a:r>
              <a:rPr lang="en-US" sz="2000" dirty="0"/>
              <a:t>Carbonated beverages</a:t>
            </a:r>
            <a:br>
              <a:rPr lang="en-US" sz="2000" dirty="0"/>
            </a:br>
            <a:r>
              <a:rPr lang="en-US" sz="2000" dirty="0"/>
              <a:t>are capped with high pressures of CO</a:t>
            </a:r>
            <a:r>
              <a:rPr lang="en-US" sz="2000" baseline="-25000" dirty="0"/>
              <a:t>2</a:t>
            </a:r>
            <a:r>
              <a:rPr lang="en-US" sz="2000" dirty="0"/>
              <a:t> gas</a:t>
            </a:r>
          </a:p>
          <a:p>
            <a:r>
              <a:rPr lang="en-US" sz="2000" dirty="0"/>
              <a:t>When the cap is released, CO</a:t>
            </a:r>
            <a:r>
              <a:rPr lang="en-US" sz="2000" baseline="-25000" dirty="0"/>
              <a:t>2</a:t>
            </a:r>
            <a:r>
              <a:rPr lang="en-US" sz="2000" dirty="0"/>
              <a:t> rapidly leaves solution to enter atmosphere: fizzing, small bubbles</a:t>
            </a:r>
          </a:p>
          <a:p>
            <a:r>
              <a:rPr lang="en-US" sz="2000" dirty="0"/>
              <a:t>This is a supersaturation effect of CO</a:t>
            </a:r>
            <a:r>
              <a:rPr lang="en-US" sz="2000" baseline="-25000" dirty="0"/>
              <a:t>2</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C4F10942-D6C7-E660-6D30-B06088B6AC6C}"/>
              </a:ext>
            </a:extLst>
          </p:cNvPr>
          <p:cNvSpPr>
            <a:spLocks noGrp="1"/>
          </p:cNvSpPr>
          <p:nvPr>
            <p:ph type="sldNum" sz="quarter" idx="10"/>
          </p:nvPr>
        </p:nvSpPr>
        <p:spPr/>
        <p:txBody>
          <a:bodyPr/>
          <a:lstStyle/>
          <a:p>
            <a:fld id="{48B47BF4-C530-47F3-8F78-E261EA428483}" type="slidenum">
              <a:rPr lang="en-US" smtClean="0"/>
              <a:pPr/>
              <a:t>27</a:t>
            </a:fld>
            <a:endParaRPr lang="en-US" dirty="0"/>
          </a:p>
        </p:txBody>
      </p:sp>
      <p:pic>
        <p:nvPicPr>
          <p:cNvPr id="11" name="Picture 10">
            <a:extLst>
              <a:ext uri="{FF2B5EF4-FFF2-40B4-BE49-F238E27FC236}">
                <a16:creationId xmlns:a16="http://schemas.microsoft.com/office/drawing/2014/main" id="{866DB874-D1CD-2829-CC81-BBBEFF062B33}"/>
              </a:ext>
            </a:extLst>
          </p:cNvPr>
          <p:cNvPicPr>
            <a:picLocks noChangeAspect="1"/>
          </p:cNvPicPr>
          <p:nvPr/>
        </p:nvPicPr>
        <p:blipFill>
          <a:blip r:embed="rId2"/>
          <a:stretch>
            <a:fillRect/>
          </a:stretch>
        </p:blipFill>
        <p:spPr>
          <a:xfrm>
            <a:off x="4214553" y="1060355"/>
            <a:ext cx="4660033" cy="3744404"/>
          </a:xfrm>
          <a:prstGeom prst="rect">
            <a:avLst/>
          </a:prstGeom>
        </p:spPr>
      </p:pic>
    </p:spTree>
    <p:extLst>
      <p:ext uri="{BB962C8B-B14F-4D97-AF65-F5344CB8AC3E}">
        <p14:creationId xmlns:p14="http://schemas.microsoft.com/office/powerpoint/2010/main" val="38407192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24E24E-CDC5-C48F-F427-BB9644D9507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4C30700-5611-0851-3A36-0DF55722A9E2}"/>
              </a:ext>
            </a:extLst>
          </p:cNvPr>
          <p:cNvSpPr>
            <a:spLocks noGrp="1"/>
          </p:cNvSpPr>
          <p:nvPr>
            <p:ph type="title"/>
          </p:nvPr>
        </p:nvSpPr>
        <p:spPr>
          <a:xfrm>
            <a:off x="372533" y="177860"/>
            <a:ext cx="8421512" cy="769441"/>
          </a:xfrm>
        </p:spPr>
        <p:txBody>
          <a:bodyPr/>
          <a:lstStyle/>
          <a:p>
            <a:r>
              <a:rPr lang="en-US" sz="4400" dirty="0"/>
              <a:t>Concentration</a:t>
            </a:r>
          </a:p>
        </p:txBody>
      </p:sp>
      <p:sp>
        <p:nvSpPr>
          <p:cNvPr id="5" name="Content Placeholder 4">
            <a:extLst>
              <a:ext uri="{FF2B5EF4-FFF2-40B4-BE49-F238E27FC236}">
                <a16:creationId xmlns:a16="http://schemas.microsoft.com/office/drawing/2014/main" id="{E1D1EE27-1AB6-046D-1837-100ABFED6859}"/>
              </a:ext>
            </a:extLst>
          </p:cNvPr>
          <p:cNvSpPr>
            <a:spLocks noGrp="1"/>
          </p:cNvSpPr>
          <p:nvPr>
            <p:ph idx="1"/>
          </p:nvPr>
        </p:nvSpPr>
        <p:spPr>
          <a:xfrm>
            <a:off x="378177" y="981489"/>
            <a:ext cx="8387645" cy="5383503"/>
          </a:xfrm>
        </p:spPr>
        <p:txBody>
          <a:bodyPr/>
          <a:lstStyle/>
          <a:p>
            <a:r>
              <a:rPr lang="en-US" dirty="0"/>
              <a:t>A </a:t>
            </a:r>
            <a:r>
              <a:rPr lang="en-US" dirty="0">
                <a:solidFill>
                  <a:srgbClr val="FFFF00"/>
                </a:solidFill>
              </a:rPr>
              <a:t>solution</a:t>
            </a:r>
            <a:r>
              <a:rPr lang="en-US" dirty="0"/>
              <a:t> is composed of</a:t>
            </a:r>
            <a:br>
              <a:rPr lang="en-US" dirty="0"/>
            </a:br>
            <a:r>
              <a:rPr lang="en-US" dirty="0"/>
              <a:t>a </a:t>
            </a:r>
            <a:r>
              <a:rPr lang="en-US" dirty="0">
                <a:solidFill>
                  <a:schemeClr val="accent1">
                    <a:lumMod val="60000"/>
                    <a:lumOff val="40000"/>
                  </a:schemeClr>
                </a:solidFill>
              </a:rPr>
              <a:t>solute</a:t>
            </a:r>
            <a:r>
              <a:rPr lang="en-US" dirty="0"/>
              <a:t> and a </a:t>
            </a:r>
            <a:r>
              <a:rPr lang="en-US" dirty="0">
                <a:solidFill>
                  <a:schemeClr val="accent1">
                    <a:lumMod val="60000"/>
                    <a:lumOff val="40000"/>
                  </a:schemeClr>
                </a:solidFill>
              </a:rPr>
              <a:t>solvent</a:t>
            </a:r>
            <a:r>
              <a:rPr lang="en-US" dirty="0"/>
              <a:t>,</a:t>
            </a:r>
            <a:br>
              <a:rPr lang="en-US" dirty="0"/>
            </a:br>
            <a:r>
              <a:rPr lang="en-US" dirty="0"/>
              <a:t>and the amount of </a:t>
            </a:r>
            <a:r>
              <a:rPr lang="en-US" dirty="0">
                <a:solidFill>
                  <a:srgbClr val="FFFF00"/>
                </a:solidFill>
              </a:rPr>
              <a:t>solute</a:t>
            </a:r>
            <a:br>
              <a:rPr lang="en-US" dirty="0"/>
            </a:br>
            <a:r>
              <a:rPr lang="en-US" dirty="0"/>
              <a:t>dissolved in the </a:t>
            </a:r>
            <a:r>
              <a:rPr lang="en-US" dirty="0">
                <a:solidFill>
                  <a:srgbClr val="FFFF00"/>
                </a:solidFill>
              </a:rPr>
              <a:t>solvent</a:t>
            </a:r>
            <a:r>
              <a:rPr lang="en-US" dirty="0"/>
              <a:t> is</a:t>
            </a:r>
            <a:br>
              <a:rPr lang="en-US" dirty="0"/>
            </a:br>
            <a:r>
              <a:rPr lang="en-US" dirty="0"/>
              <a:t>called a </a:t>
            </a:r>
            <a:r>
              <a:rPr lang="en-US" b="1" dirty="0">
                <a:solidFill>
                  <a:srgbClr val="00FF00"/>
                </a:solidFill>
              </a:rPr>
              <a:t>concentration</a:t>
            </a:r>
          </a:p>
          <a:p>
            <a:r>
              <a:rPr lang="en-US" dirty="0"/>
              <a:t>A </a:t>
            </a:r>
            <a:r>
              <a:rPr lang="en-US" b="1" dirty="0">
                <a:solidFill>
                  <a:srgbClr val="FFC000"/>
                </a:solidFill>
              </a:rPr>
              <a:t>5%</a:t>
            </a:r>
            <a:r>
              <a:rPr lang="en-US" dirty="0"/>
              <a:t> </a:t>
            </a:r>
            <a:r>
              <a:rPr lang="en-US" dirty="0">
                <a:solidFill>
                  <a:srgbClr val="FFFF00"/>
                </a:solidFill>
              </a:rPr>
              <a:t>acetic acid</a:t>
            </a:r>
            <a:r>
              <a:rPr lang="en-US" dirty="0"/>
              <a:t> (vinegar) in </a:t>
            </a:r>
            <a:r>
              <a:rPr lang="en-US" dirty="0">
                <a:solidFill>
                  <a:srgbClr val="FFFF00"/>
                </a:solidFill>
              </a:rPr>
              <a:t>water</a:t>
            </a:r>
            <a:r>
              <a:rPr lang="en-US" dirty="0"/>
              <a:t> is a </a:t>
            </a:r>
            <a:r>
              <a:rPr lang="en-US" dirty="0">
                <a:solidFill>
                  <a:schemeClr val="accent1">
                    <a:lumMod val="60000"/>
                    <a:lumOff val="40000"/>
                  </a:schemeClr>
                </a:solidFill>
              </a:rPr>
              <a:t>concentration</a:t>
            </a:r>
          </a:p>
          <a:p>
            <a:r>
              <a:rPr lang="en-US" dirty="0"/>
              <a:t>A </a:t>
            </a:r>
            <a:r>
              <a:rPr lang="en-US" b="1" dirty="0">
                <a:solidFill>
                  <a:srgbClr val="FFC000"/>
                </a:solidFill>
              </a:rPr>
              <a:t>10%</a:t>
            </a:r>
            <a:r>
              <a:rPr lang="en-US" dirty="0"/>
              <a:t> </a:t>
            </a:r>
            <a:r>
              <a:rPr lang="en-US" dirty="0">
                <a:solidFill>
                  <a:srgbClr val="FFFF00"/>
                </a:solidFill>
              </a:rPr>
              <a:t>acetic acid </a:t>
            </a:r>
            <a:r>
              <a:rPr lang="en-US" dirty="0"/>
              <a:t>is </a:t>
            </a:r>
            <a:r>
              <a:rPr lang="en-US" i="1" dirty="0">
                <a:solidFill>
                  <a:srgbClr val="99FFCC"/>
                </a:solidFill>
              </a:rPr>
              <a:t>more</a:t>
            </a:r>
            <a:r>
              <a:rPr lang="en-US" dirty="0"/>
              <a:t> </a:t>
            </a:r>
            <a:r>
              <a:rPr lang="en-US" dirty="0">
                <a:solidFill>
                  <a:srgbClr val="FFFF00"/>
                </a:solidFill>
              </a:rPr>
              <a:t>concentrated</a:t>
            </a:r>
            <a:r>
              <a:rPr lang="en-US" dirty="0"/>
              <a:t> than a </a:t>
            </a:r>
            <a:r>
              <a:rPr lang="en-US" b="1" dirty="0">
                <a:solidFill>
                  <a:srgbClr val="FFC000"/>
                </a:solidFill>
              </a:rPr>
              <a:t>5% </a:t>
            </a:r>
            <a:r>
              <a:rPr lang="en-US" dirty="0"/>
              <a:t>solution. The </a:t>
            </a:r>
            <a:r>
              <a:rPr lang="en-US" b="1" dirty="0">
                <a:solidFill>
                  <a:srgbClr val="FFC000"/>
                </a:solidFill>
              </a:rPr>
              <a:t>5%</a:t>
            </a:r>
            <a:r>
              <a:rPr lang="en-US" dirty="0"/>
              <a:t> solution is </a:t>
            </a:r>
            <a:r>
              <a:rPr lang="en-US" i="1" dirty="0">
                <a:solidFill>
                  <a:srgbClr val="99FFCC"/>
                </a:solidFill>
              </a:rPr>
              <a:t>more</a:t>
            </a:r>
            <a:r>
              <a:rPr lang="en-US" dirty="0"/>
              <a:t> </a:t>
            </a:r>
            <a:r>
              <a:rPr lang="en-US" b="1" dirty="0">
                <a:solidFill>
                  <a:srgbClr val="00FF00"/>
                </a:solidFill>
              </a:rPr>
              <a:t>dilute</a:t>
            </a:r>
            <a:endParaRPr lang="en-US" dirty="0"/>
          </a:p>
          <a:p>
            <a:pPr lvl="1"/>
            <a:endParaRPr lang="en-US" dirty="0"/>
          </a:p>
          <a:p>
            <a:pPr lvl="1"/>
            <a:endParaRPr lang="en-US" dirty="0"/>
          </a:p>
        </p:txBody>
      </p:sp>
      <p:sp>
        <p:nvSpPr>
          <p:cNvPr id="2" name="Slide Number Placeholder 1">
            <a:extLst>
              <a:ext uri="{FF2B5EF4-FFF2-40B4-BE49-F238E27FC236}">
                <a16:creationId xmlns:a16="http://schemas.microsoft.com/office/drawing/2014/main" id="{457EBF6B-C7EB-CE3F-602F-5DF5C59BC968}"/>
              </a:ext>
            </a:extLst>
          </p:cNvPr>
          <p:cNvSpPr>
            <a:spLocks noGrp="1"/>
          </p:cNvSpPr>
          <p:nvPr>
            <p:ph type="sldNum" sz="quarter" idx="10"/>
          </p:nvPr>
        </p:nvSpPr>
        <p:spPr/>
        <p:txBody>
          <a:bodyPr/>
          <a:lstStyle/>
          <a:p>
            <a:fld id="{48B47BF4-C530-47F3-8F78-E261EA428483}" type="slidenum">
              <a:rPr lang="en-US" smtClean="0"/>
              <a:pPr/>
              <a:t>28</a:t>
            </a:fld>
            <a:endParaRPr lang="en-US" dirty="0"/>
          </a:p>
        </p:txBody>
      </p:sp>
      <p:pic>
        <p:nvPicPr>
          <p:cNvPr id="7" name="Picture 6">
            <a:extLst>
              <a:ext uri="{FF2B5EF4-FFF2-40B4-BE49-F238E27FC236}">
                <a16:creationId xmlns:a16="http://schemas.microsoft.com/office/drawing/2014/main" id="{D6304B37-529E-A34A-A42F-B07B0C21C3CC}"/>
              </a:ext>
            </a:extLst>
          </p:cNvPr>
          <p:cNvPicPr>
            <a:picLocks noChangeAspect="1"/>
          </p:cNvPicPr>
          <p:nvPr/>
        </p:nvPicPr>
        <p:blipFill>
          <a:blip r:embed="rId2"/>
          <a:stretch>
            <a:fillRect/>
          </a:stretch>
        </p:blipFill>
        <p:spPr>
          <a:xfrm>
            <a:off x="4854264" y="668004"/>
            <a:ext cx="3939781" cy="1992095"/>
          </a:xfrm>
          <a:prstGeom prst="rect">
            <a:avLst/>
          </a:prstGeom>
        </p:spPr>
      </p:pic>
    </p:spTree>
    <p:extLst>
      <p:ext uri="{BB962C8B-B14F-4D97-AF65-F5344CB8AC3E}">
        <p14:creationId xmlns:p14="http://schemas.microsoft.com/office/powerpoint/2010/main" val="7026991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4DCC0A-EC3C-F8FB-4966-079E257A0F3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3E8D004-4A34-4907-2E7E-29BF0AC05E78}"/>
              </a:ext>
            </a:extLst>
          </p:cNvPr>
          <p:cNvSpPr>
            <a:spLocks noGrp="1"/>
          </p:cNvSpPr>
          <p:nvPr>
            <p:ph type="title"/>
          </p:nvPr>
        </p:nvSpPr>
        <p:spPr>
          <a:xfrm>
            <a:off x="372533" y="177860"/>
            <a:ext cx="8421512" cy="769441"/>
          </a:xfrm>
        </p:spPr>
        <p:txBody>
          <a:bodyPr/>
          <a:lstStyle/>
          <a:p>
            <a:r>
              <a:rPr lang="en-US" sz="4400" dirty="0"/>
              <a:t>Percent Solutions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97096C9-CBC0-9303-CF18-94D2881AD760}"/>
                  </a:ext>
                </a:extLst>
              </p:cNvPr>
              <p:cNvSpPr>
                <a:spLocks noGrp="1"/>
              </p:cNvSpPr>
              <p:nvPr>
                <p:ph idx="1"/>
              </p:nvPr>
            </p:nvSpPr>
            <p:spPr>
              <a:xfrm>
                <a:off x="378177" y="1005841"/>
                <a:ext cx="8387645" cy="5507386"/>
              </a:xfrm>
            </p:spPr>
            <p:txBody>
              <a:bodyPr/>
              <a:lstStyle/>
              <a:p>
                <a:r>
                  <a:rPr lang="en-US" sz="2800" dirty="0"/>
                  <a:t>Preliminary: a </a:t>
                </a:r>
                <a:r>
                  <a:rPr lang="en-US" sz="2800" dirty="0">
                    <a:solidFill>
                      <a:srgbClr val="6699FF"/>
                    </a:solidFill>
                  </a:rPr>
                  <a:t>solution</a:t>
                </a:r>
                <a:r>
                  <a:rPr lang="en-US" sz="2800" dirty="0"/>
                  <a:t> = </a:t>
                </a:r>
                <a:r>
                  <a:rPr lang="en-US" sz="2800" dirty="0">
                    <a:solidFill>
                      <a:srgbClr val="CC99FF"/>
                    </a:solidFill>
                  </a:rPr>
                  <a:t>solute</a:t>
                </a:r>
                <a:r>
                  <a:rPr lang="en-US" sz="2800" dirty="0"/>
                  <a:t> + </a:t>
                </a:r>
                <a:r>
                  <a:rPr lang="en-US" sz="2800" dirty="0">
                    <a:solidFill>
                      <a:srgbClr val="FF00FF"/>
                    </a:solidFill>
                  </a:rPr>
                  <a:t>solvent</a:t>
                </a:r>
              </a:p>
              <a:p>
                <a:pPr marL="0" indent="0">
                  <a:buNone/>
                </a:pPr>
                <a14:m>
                  <m:oMathPara xmlns:m="http://schemas.openxmlformats.org/officeDocument/2006/math">
                    <m:oMathParaPr>
                      <m:jc m:val="centerGroup"/>
                    </m:oMathParaPr>
                    <m:oMath xmlns:m="http://schemas.openxmlformats.org/officeDocument/2006/math">
                      <m:r>
                        <m:rPr>
                          <m:sty m:val="p"/>
                        </m:rPr>
                        <a:rPr lang="en-US" b="0" i="0" smtClean="0">
                          <a:solidFill>
                            <a:srgbClr val="6699FF"/>
                          </a:solidFill>
                          <a:latin typeface="Cambria Math" panose="02040503050406030204" pitchFamily="18" charset="0"/>
                        </a:rPr>
                        <m:t>solution</m:t>
                      </m:r>
                      <m:r>
                        <a:rPr lang="en-US" b="0" i="1"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mass</m:t>
                      </m:r>
                      <m:r>
                        <a:rPr lang="en-US" b="0" i="1" smtClean="0">
                          <a:solidFill>
                            <a:srgbClr val="FFFF00"/>
                          </a:solidFill>
                          <a:latin typeface="Cambria Math" panose="02040503050406030204" pitchFamily="18" charset="0"/>
                        </a:rPr>
                        <m:t> </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𝑔</m:t>
                          </m:r>
                        </m:e>
                      </m:d>
                      <m:r>
                        <a:rPr lang="en-US" b="0" i="1" smtClean="0">
                          <a:solidFill>
                            <a:srgbClr val="FFFF00"/>
                          </a:solidFill>
                          <a:latin typeface="Cambria Math" panose="02040503050406030204" pitchFamily="18" charset="0"/>
                        </a:rPr>
                        <m:t>=</m:t>
                      </m:r>
                      <m:r>
                        <m:rPr>
                          <m:sty m:val="p"/>
                        </m:rPr>
                        <a:rPr lang="en-US" b="0" i="0" smtClean="0">
                          <a:solidFill>
                            <a:srgbClr val="CC99FF"/>
                          </a:solidFill>
                          <a:latin typeface="Cambria Math" panose="02040503050406030204" pitchFamily="18" charset="0"/>
                        </a:rPr>
                        <m:t>solute</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mass</m:t>
                      </m:r>
                      <m:r>
                        <a:rPr lang="en-US" b="0" i="1" smtClean="0">
                          <a:solidFill>
                            <a:srgbClr val="FFFF00"/>
                          </a:solidFill>
                          <a:latin typeface="Cambria Math" panose="02040503050406030204" pitchFamily="18" charset="0"/>
                        </a:rPr>
                        <m:t> </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𝑔</m:t>
                          </m:r>
                        </m:e>
                      </m:d>
                      <m:r>
                        <a:rPr lang="en-US" b="0" i="1" smtClean="0">
                          <a:solidFill>
                            <a:srgbClr val="FFFF00"/>
                          </a:solidFill>
                          <a:latin typeface="Cambria Math" panose="02040503050406030204" pitchFamily="18" charset="0"/>
                        </a:rPr>
                        <m:t>+</m:t>
                      </m:r>
                      <m:r>
                        <m:rPr>
                          <m:sty m:val="p"/>
                        </m:rPr>
                        <a:rPr lang="en-US" b="0" i="0" smtClean="0">
                          <a:solidFill>
                            <a:srgbClr val="FF00FF"/>
                          </a:solidFill>
                          <a:latin typeface="Cambria Math" panose="02040503050406030204" pitchFamily="18" charset="0"/>
                        </a:rPr>
                        <m:t>solvent</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mass</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𝑔</m:t>
                      </m:r>
                      <m:r>
                        <a:rPr lang="en-US" b="0" i="1" smtClean="0">
                          <a:solidFill>
                            <a:srgbClr val="FFFF00"/>
                          </a:solidFill>
                          <a:latin typeface="Cambria Math" panose="02040503050406030204" pitchFamily="18" charset="0"/>
                        </a:rPr>
                        <m:t>)</m:t>
                      </m:r>
                    </m:oMath>
                  </m:oMathPara>
                </a14:m>
                <a:endParaRPr lang="en-US" dirty="0">
                  <a:solidFill>
                    <a:srgbClr val="FFFF00"/>
                  </a:solidFill>
                </a:endParaRPr>
              </a:p>
              <a:p>
                <a:r>
                  <a:rPr lang="en-US" dirty="0"/>
                  <a:t>A </a:t>
                </a:r>
                <a:r>
                  <a:rPr lang="en-US" dirty="0">
                    <a:solidFill>
                      <a:schemeClr val="accent1">
                        <a:lumMod val="60000"/>
                        <a:lumOff val="40000"/>
                      </a:schemeClr>
                    </a:solidFill>
                  </a:rPr>
                  <a:t>concentration</a:t>
                </a:r>
                <a:r>
                  <a:rPr lang="en-US" dirty="0"/>
                  <a:t> of a </a:t>
                </a:r>
                <a:r>
                  <a:rPr lang="en-US" dirty="0">
                    <a:solidFill>
                      <a:srgbClr val="6699FF"/>
                    </a:solidFill>
                  </a:rPr>
                  <a:t>solution</a:t>
                </a:r>
                <a:r>
                  <a:rPr lang="en-US" dirty="0"/>
                  <a:t> can be indicated by a </a:t>
                </a:r>
                <a:r>
                  <a:rPr lang="en-US" dirty="0">
                    <a:solidFill>
                      <a:schemeClr val="accent1">
                        <a:lumMod val="60000"/>
                        <a:lumOff val="40000"/>
                      </a:schemeClr>
                    </a:solidFill>
                  </a:rPr>
                  <a:t>mass of </a:t>
                </a:r>
                <a:r>
                  <a:rPr lang="en-US" dirty="0">
                    <a:solidFill>
                      <a:srgbClr val="CC99FF"/>
                    </a:solidFill>
                  </a:rPr>
                  <a:t>solute</a:t>
                </a:r>
                <a:r>
                  <a:rPr lang="en-US" dirty="0">
                    <a:solidFill>
                      <a:schemeClr val="accent1">
                        <a:lumMod val="60000"/>
                        <a:lumOff val="40000"/>
                      </a:schemeClr>
                    </a:solidFill>
                  </a:rPr>
                  <a:t> </a:t>
                </a:r>
                <a:r>
                  <a:rPr lang="en-US" dirty="0">
                    <a:solidFill>
                      <a:srgbClr val="FFFF00"/>
                    </a:solidFill>
                  </a:rPr>
                  <a:t>divided</a:t>
                </a:r>
                <a:r>
                  <a:rPr lang="en-US" dirty="0"/>
                  <a:t> by </a:t>
                </a:r>
                <a:r>
                  <a:rPr lang="en-US" dirty="0">
                    <a:solidFill>
                      <a:schemeClr val="accent1">
                        <a:lumMod val="60000"/>
                        <a:lumOff val="40000"/>
                      </a:schemeClr>
                    </a:solidFill>
                  </a:rPr>
                  <a:t>mass of </a:t>
                </a:r>
                <a:r>
                  <a:rPr lang="en-US" dirty="0">
                    <a:solidFill>
                      <a:srgbClr val="6699FF"/>
                    </a:solidFill>
                  </a:rPr>
                  <a:t>solution</a:t>
                </a:r>
                <a:r>
                  <a:rPr lang="en-US" dirty="0">
                    <a:solidFill>
                      <a:schemeClr val="accent1">
                        <a:lumMod val="60000"/>
                        <a:lumOff val="40000"/>
                      </a:schemeClr>
                    </a:solidFill>
                  </a:rPr>
                  <a:t> </a:t>
                </a:r>
                <a:r>
                  <a:rPr lang="en-US" dirty="0"/>
                  <a:t>as a </a:t>
                </a:r>
                <a:r>
                  <a:rPr lang="en-US" dirty="0">
                    <a:solidFill>
                      <a:srgbClr val="00FF00"/>
                    </a:solidFill>
                  </a:rPr>
                  <a:t>percentage</a:t>
                </a:r>
              </a:p>
              <a:p>
                <a:pPr marL="231775" lvl="1" indent="0">
                  <a:buNone/>
                </a:pPr>
                <a14:m>
                  <m:oMathPara xmlns:m="http://schemas.openxmlformats.org/officeDocument/2006/math">
                    <m:oMathParaPr>
                      <m:jc m:val="centerGroup"/>
                    </m:oMathParaPr>
                    <m:oMath xmlns:m="http://schemas.openxmlformats.org/officeDocument/2006/math">
                      <m:r>
                        <m:rPr>
                          <m:sty m:val="p"/>
                        </m:rPr>
                        <a:rPr lang="en-US" sz="2400" b="0" i="0" smtClean="0">
                          <a:solidFill>
                            <a:srgbClr val="FFFF00"/>
                          </a:solidFill>
                          <a:latin typeface="Cambria Math" panose="02040503050406030204" pitchFamily="18" charset="0"/>
                        </a:rPr>
                        <m:t>percent</m:t>
                      </m:r>
                      <m:r>
                        <a:rPr lang="en-US" sz="2400" b="0" i="0" smtClean="0">
                          <a:solidFill>
                            <a:srgbClr val="FFFF00"/>
                          </a:solidFill>
                          <a:latin typeface="Cambria Math" panose="02040503050406030204" pitchFamily="18" charset="0"/>
                        </a:rPr>
                        <m:t> </m:t>
                      </m:r>
                      <m:r>
                        <m:rPr>
                          <m:sty m:val="p"/>
                        </m:rPr>
                        <a:rPr lang="en-US" sz="2400" b="0" i="0" smtClean="0">
                          <a:solidFill>
                            <a:srgbClr val="FFFF00"/>
                          </a:solidFill>
                          <a:latin typeface="Cambria Math" panose="02040503050406030204" pitchFamily="18" charset="0"/>
                        </a:rPr>
                        <m:t>by</m:t>
                      </m:r>
                      <m:r>
                        <a:rPr lang="en-US" sz="2400" i="0">
                          <a:solidFill>
                            <a:srgbClr val="FFFF00"/>
                          </a:solidFill>
                          <a:latin typeface="Cambria Math" panose="02040503050406030204" pitchFamily="18" charset="0"/>
                        </a:rPr>
                        <m:t> </m:t>
                      </m:r>
                      <m:r>
                        <m:rPr>
                          <m:sty m:val="p"/>
                        </m:rPr>
                        <a:rPr lang="en-US" sz="2400" i="0">
                          <a:solidFill>
                            <a:srgbClr val="FFFF00"/>
                          </a:solidFill>
                          <a:latin typeface="Cambria Math" panose="02040503050406030204" pitchFamily="18" charset="0"/>
                        </a:rPr>
                        <m:t>mass</m:t>
                      </m:r>
                      <m:r>
                        <a:rPr lang="en-US" sz="2400" i="0">
                          <a:solidFill>
                            <a:srgbClr val="FFFF00"/>
                          </a:solidFill>
                          <a:latin typeface="Cambria Math" panose="02040503050406030204" pitchFamily="18" charset="0"/>
                        </a:rPr>
                        <m:t> </m:t>
                      </m:r>
                      <m:d>
                        <m:dPr>
                          <m:ctrlPr>
                            <a:rPr lang="en-US" sz="2400" i="1">
                              <a:solidFill>
                                <a:srgbClr val="FFFF00"/>
                              </a:solidFill>
                              <a:latin typeface="Cambria Math" panose="02040503050406030204" pitchFamily="18" charset="0"/>
                            </a:rPr>
                          </m:ctrlPr>
                        </m:dPr>
                        <m:e>
                          <m:r>
                            <a:rPr lang="en-US" sz="2400" b="0" i="1" smtClean="0">
                              <a:solidFill>
                                <a:srgbClr val="FFFF00"/>
                              </a:solidFill>
                              <a:latin typeface="Cambria Math" panose="02040503050406030204" pitchFamily="18" charset="0"/>
                            </a:rPr>
                            <m:t>𝑚</m:t>
                          </m:r>
                          <m:r>
                            <a:rPr lang="en-US" sz="2400" b="0" i="1" smtClean="0">
                              <a:solidFill>
                                <a:srgbClr val="FFFF00"/>
                              </a:solidFill>
                              <a:latin typeface="Cambria Math" panose="02040503050406030204" pitchFamily="18" charset="0"/>
                            </a:rPr>
                            <m:t>/</m:t>
                          </m:r>
                          <m:r>
                            <a:rPr lang="en-US" sz="2400" b="0" i="1" smtClean="0">
                              <a:solidFill>
                                <a:srgbClr val="FFFF00"/>
                              </a:solidFill>
                              <a:latin typeface="Cambria Math" panose="02040503050406030204" pitchFamily="18" charset="0"/>
                            </a:rPr>
                            <m:t>𝑚</m:t>
                          </m:r>
                        </m:e>
                      </m:d>
                      <m:r>
                        <a:rPr lang="en-US" sz="2400" b="0" i="1" smtClean="0">
                          <a:solidFill>
                            <a:srgbClr val="FFFF00"/>
                          </a:solidFill>
                          <a:latin typeface="Cambria Math" panose="02040503050406030204" pitchFamily="18" charset="0"/>
                        </a:rPr>
                        <m:t>%</m:t>
                      </m:r>
                      <m:r>
                        <a:rPr lang="en-US" sz="2400" i="1">
                          <a:solidFill>
                            <a:srgbClr val="FFFF00"/>
                          </a:solidFill>
                          <a:latin typeface="Cambria Math" panose="02040503050406030204" pitchFamily="18" charset="0"/>
                        </a:rPr>
                        <m:t>=</m:t>
                      </m:r>
                      <m:f>
                        <m:fPr>
                          <m:ctrlPr>
                            <a:rPr lang="en-US" sz="2400" i="1" smtClean="0">
                              <a:solidFill>
                                <a:srgbClr val="FFFF00"/>
                              </a:solidFill>
                              <a:latin typeface="Cambria Math" panose="02040503050406030204" pitchFamily="18" charset="0"/>
                            </a:rPr>
                          </m:ctrlPr>
                        </m:fPr>
                        <m:num>
                          <m:r>
                            <m:rPr>
                              <m:sty m:val="p"/>
                            </m:rPr>
                            <a:rPr lang="en-US" sz="2400" smtClean="0">
                              <a:solidFill>
                                <a:srgbClr val="CC99FF"/>
                              </a:solidFill>
                              <a:latin typeface="Cambria Math" panose="02040503050406030204" pitchFamily="18" charset="0"/>
                            </a:rPr>
                            <m:t>solute</m:t>
                          </m:r>
                          <m:r>
                            <a:rPr lang="en-US" sz="2400">
                              <a:solidFill>
                                <a:srgbClr val="FFFF00"/>
                              </a:solidFill>
                              <a:latin typeface="Cambria Math" panose="02040503050406030204" pitchFamily="18" charset="0"/>
                            </a:rPr>
                            <m:t> </m:t>
                          </m:r>
                          <m:r>
                            <m:rPr>
                              <m:sty m:val="p"/>
                            </m:rPr>
                            <a:rPr lang="en-US" sz="2400">
                              <a:solidFill>
                                <a:srgbClr val="FFFF00"/>
                              </a:solidFill>
                              <a:latin typeface="Cambria Math" panose="02040503050406030204" pitchFamily="18" charset="0"/>
                            </a:rPr>
                            <m:t>mass</m:t>
                          </m:r>
                          <m:r>
                            <a:rPr lang="en-US" sz="2400" i="1">
                              <a:solidFill>
                                <a:srgbClr val="FFFF00"/>
                              </a:solidFill>
                              <a:latin typeface="Cambria Math" panose="02040503050406030204" pitchFamily="18" charset="0"/>
                            </a:rPr>
                            <m:t> </m:t>
                          </m:r>
                          <m:d>
                            <m:dPr>
                              <m:ctrlPr>
                                <a:rPr lang="en-US" sz="2400" i="1">
                                  <a:solidFill>
                                    <a:srgbClr val="FFFF00"/>
                                  </a:solidFill>
                                  <a:latin typeface="Cambria Math" panose="02040503050406030204" pitchFamily="18" charset="0"/>
                                </a:rPr>
                              </m:ctrlPr>
                            </m:dPr>
                            <m:e>
                              <m:r>
                                <a:rPr lang="en-US" sz="2400" i="1">
                                  <a:solidFill>
                                    <a:srgbClr val="FFFF00"/>
                                  </a:solidFill>
                                  <a:latin typeface="Cambria Math" panose="02040503050406030204" pitchFamily="18" charset="0"/>
                                </a:rPr>
                                <m:t>𝑔</m:t>
                              </m:r>
                            </m:e>
                          </m:d>
                        </m:num>
                        <m:den>
                          <m:r>
                            <m:rPr>
                              <m:sty m:val="p"/>
                            </m:rPr>
                            <a:rPr lang="en-US" sz="2400" b="0" i="0" smtClean="0">
                              <a:solidFill>
                                <a:srgbClr val="6699FF"/>
                              </a:solidFill>
                              <a:latin typeface="Cambria Math" panose="02040503050406030204" pitchFamily="18" charset="0"/>
                            </a:rPr>
                            <m:t>solution</m:t>
                          </m:r>
                          <m:r>
                            <a:rPr lang="en-US" sz="2400">
                              <a:solidFill>
                                <a:srgbClr val="FFFF00"/>
                              </a:solidFill>
                              <a:latin typeface="Cambria Math" panose="02040503050406030204" pitchFamily="18" charset="0"/>
                            </a:rPr>
                            <m:t> </m:t>
                          </m:r>
                          <m:r>
                            <m:rPr>
                              <m:sty m:val="p"/>
                            </m:rPr>
                            <a:rPr lang="en-US" sz="2400">
                              <a:solidFill>
                                <a:srgbClr val="FFFF00"/>
                              </a:solidFill>
                              <a:latin typeface="Cambria Math" panose="02040503050406030204" pitchFamily="18" charset="0"/>
                            </a:rPr>
                            <m:t>mass</m:t>
                          </m:r>
                          <m:r>
                            <a:rPr lang="en-US" sz="2400" i="1">
                              <a:solidFill>
                                <a:srgbClr val="FFFF00"/>
                              </a:solidFill>
                              <a:latin typeface="Cambria Math" panose="02040503050406030204" pitchFamily="18" charset="0"/>
                            </a:rPr>
                            <m:t> (</m:t>
                          </m:r>
                          <m:r>
                            <a:rPr lang="en-US" sz="2400" i="1">
                              <a:solidFill>
                                <a:srgbClr val="FFFF00"/>
                              </a:solidFill>
                              <a:latin typeface="Cambria Math" panose="02040503050406030204" pitchFamily="18" charset="0"/>
                            </a:rPr>
                            <m:t>𝑔</m:t>
                          </m:r>
                          <m:r>
                            <a:rPr lang="en-US" sz="2400" i="1">
                              <a:solidFill>
                                <a:srgbClr val="FFFF00"/>
                              </a:solidFill>
                              <a:latin typeface="Cambria Math" panose="02040503050406030204" pitchFamily="18" charset="0"/>
                            </a:rPr>
                            <m:t>)</m:t>
                          </m:r>
                        </m:den>
                      </m:f>
                      <m:r>
                        <a:rPr lang="en-US" sz="2400" i="1" smtClean="0">
                          <a:solidFill>
                            <a:srgbClr val="FFFF00"/>
                          </a:solidFill>
                          <a:latin typeface="Cambria Math" panose="02040503050406030204" pitchFamily="18" charset="0"/>
                          <a:ea typeface="Cambria Math" panose="02040503050406030204" pitchFamily="18" charset="0"/>
                        </a:rPr>
                        <m:t>×</m:t>
                      </m:r>
                      <m:r>
                        <a:rPr lang="en-US" sz="2400" b="0" i="1" smtClean="0">
                          <a:solidFill>
                            <a:srgbClr val="FFFF00"/>
                          </a:solidFill>
                          <a:latin typeface="Cambria Math" panose="02040503050406030204" pitchFamily="18" charset="0"/>
                          <a:ea typeface="Cambria Math" panose="02040503050406030204" pitchFamily="18" charset="0"/>
                        </a:rPr>
                        <m:t>100%</m:t>
                      </m:r>
                    </m:oMath>
                  </m:oMathPara>
                </a14:m>
                <a:endParaRPr lang="en-US" sz="2400" dirty="0"/>
              </a:p>
              <a:p>
                <a:pPr marL="231775" lvl="1" indent="0">
                  <a:buNone/>
                </a:pPr>
                <a:endParaRPr lang="en-US" sz="2400" dirty="0"/>
              </a:p>
              <a:p>
                <a:r>
                  <a:rPr lang="en-US" b="1" dirty="0">
                    <a:solidFill>
                      <a:srgbClr val="FFC000"/>
                    </a:solidFill>
                  </a:rPr>
                  <a:t>25.0 g</a:t>
                </a:r>
                <a:r>
                  <a:rPr lang="en-US" dirty="0"/>
                  <a:t> </a:t>
                </a:r>
                <a:r>
                  <a:rPr lang="en-US" dirty="0">
                    <a:solidFill>
                      <a:schemeClr val="accent1">
                        <a:lumMod val="60000"/>
                        <a:lumOff val="40000"/>
                      </a:schemeClr>
                    </a:solidFill>
                  </a:rPr>
                  <a:t>sugar</a:t>
                </a:r>
                <a:r>
                  <a:rPr lang="en-US" dirty="0"/>
                  <a:t> dissolved in </a:t>
                </a:r>
                <a:r>
                  <a:rPr lang="en-US" b="1" dirty="0">
                    <a:solidFill>
                      <a:srgbClr val="FFC000"/>
                    </a:solidFill>
                  </a:rPr>
                  <a:t>100 g</a:t>
                </a:r>
                <a:r>
                  <a:rPr lang="en-US" dirty="0"/>
                  <a:t> </a:t>
                </a:r>
                <a:r>
                  <a:rPr lang="en-US" dirty="0">
                    <a:solidFill>
                      <a:schemeClr val="accent1">
                        <a:lumMod val="60000"/>
                        <a:lumOff val="40000"/>
                      </a:schemeClr>
                    </a:solidFill>
                  </a:rPr>
                  <a:t>water</a:t>
                </a:r>
                <a:r>
                  <a:rPr lang="en-US" dirty="0"/>
                  <a:t> is:</a:t>
                </a:r>
              </a:p>
              <a:p>
                <a:pPr marL="0" indent="0">
                  <a:buNone/>
                </a:pPr>
                <a14:m>
                  <m:oMathPara xmlns:m="http://schemas.openxmlformats.org/officeDocument/2006/math">
                    <m:oMathParaPr>
                      <m:jc m:val="centerGroup"/>
                    </m:oMathParaPr>
                    <m:oMath xmlns:m="http://schemas.openxmlformats.org/officeDocument/2006/math">
                      <m:r>
                        <m:rPr>
                          <m:sty m:val="p"/>
                        </m:rPr>
                        <a:rPr lang="en-US" smtClean="0">
                          <a:solidFill>
                            <a:schemeClr val="bg1"/>
                          </a:solidFill>
                          <a:latin typeface="Cambria Math" panose="02040503050406030204" pitchFamily="18" charset="0"/>
                        </a:rPr>
                        <m:t>percent</m:t>
                      </m:r>
                      <m:r>
                        <a:rPr lang="en-US" smtClean="0">
                          <a:solidFill>
                            <a:schemeClr val="bg1"/>
                          </a:solidFill>
                          <a:latin typeface="Cambria Math" panose="02040503050406030204" pitchFamily="18" charset="0"/>
                        </a:rPr>
                        <m:t> </m:t>
                      </m:r>
                      <m:r>
                        <m:rPr>
                          <m:sty m:val="p"/>
                        </m:rPr>
                        <a:rPr lang="en-US" smtClean="0">
                          <a:solidFill>
                            <a:schemeClr val="bg1"/>
                          </a:solidFill>
                          <a:latin typeface="Cambria Math" panose="02040503050406030204" pitchFamily="18" charset="0"/>
                        </a:rPr>
                        <m:t>by</m:t>
                      </m:r>
                      <m:r>
                        <a:rPr lang="en-US">
                          <a:solidFill>
                            <a:schemeClr val="bg1"/>
                          </a:solidFill>
                          <a:latin typeface="Cambria Math" panose="02040503050406030204" pitchFamily="18" charset="0"/>
                        </a:rPr>
                        <m:t> </m:t>
                      </m:r>
                      <m:r>
                        <m:rPr>
                          <m:sty m:val="p"/>
                        </m:rPr>
                        <a:rPr lang="en-US">
                          <a:solidFill>
                            <a:schemeClr val="bg1"/>
                          </a:solidFill>
                          <a:latin typeface="Cambria Math" panose="02040503050406030204" pitchFamily="18" charset="0"/>
                        </a:rPr>
                        <m:t>mass</m:t>
                      </m:r>
                      <m:r>
                        <a:rPr lang="en-US" b="0" i="0" smtClean="0">
                          <a:solidFill>
                            <a:schemeClr val="bg1"/>
                          </a:solidFill>
                          <a:latin typeface="Cambria Math" panose="02040503050406030204" pitchFamily="18" charset="0"/>
                        </a:rPr>
                        <m:t> </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𝑚</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𝑚</m:t>
                          </m:r>
                        </m:e>
                      </m:d>
                      <m:r>
                        <a:rPr lang="en-US" i="1">
                          <a:solidFill>
                            <a:schemeClr val="bg1"/>
                          </a:solidFill>
                          <a:latin typeface="Cambria Math" panose="02040503050406030204" pitchFamily="18" charset="0"/>
                        </a:rPr>
                        <m:t>%=</m:t>
                      </m:r>
                      <m:f>
                        <m:fPr>
                          <m:ctrlPr>
                            <a:rPr lang="en-US" i="1">
                              <a:solidFill>
                                <a:schemeClr val="bg1"/>
                              </a:solidFill>
                              <a:latin typeface="Cambria Math" panose="02040503050406030204" pitchFamily="18" charset="0"/>
                            </a:rPr>
                          </m:ctrlPr>
                        </m:fPr>
                        <m:num>
                          <m:r>
                            <a:rPr lang="en-US" b="0" i="0" smtClean="0">
                              <a:solidFill>
                                <a:schemeClr val="bg1"/>
                              </a:solidFill>
                              <a:latin typeface="Cambria Math" panose="02040503050406030204" pitchFamily="18" charset="0"/>
                            </a:rPr>
                            <m:t>25.0 </m:t>
                          </m:r>
                          <m:r>
                            <m:rPr>
                              <m:sty m:val="p"/>
                            </m:rPr>
                            <a:rPr lang="en-US" b="0" i="0" smtClean="0">
                              <a:solidFill>
                                <a:schemeClr val="bg1"/>
                              </a:solidFill>
                              <a:latin typeface="Cambria Math" panose="02040503050406030204" pitchFamily="18" charset="0"/>
                            </a:rPr>
                            <m:t>g</m:t>
                          </m:r>
                        </m:num>
                        <m:den>
                          <m:d>
                            <m:dPr>
                              <m:ctrlPr>
                                <a:rPr lang="en-US" b="0" i="1" smtClean="0">
                                  <a:solidFill>
                                    <a:schemeClr val="bg1"/>
                                  </a:solidFill>
                                  <a:latin typeface="Cambria Math" panose="02040503050406030204" pitchFamily="18" charset="0"/>
                                </a:rPr>
                              </m:ctrlPr>
                            </m:dPr>
                            <m:e>
                              <m:r>
                                <a:rPr lang="en-US" b="0" i="0" smtClean="0">
                                  <a:solidFill>
                                    <a:schemeClr val="bg1"/>
                                  </a:solidFill>
                                  <a:latin typeface="Cambria Math" panose="02040503050406030204" pitchFamily="18" charset="0"/>
                                </a:rPr>
                                <m:t>25.0+100</m:t>
                              </m:r>
                            </m:e>
                          </m:d>
                          <m:r>
                            <m:rPr>
                              <m:sty m:val="p"/>
                            </m:rPr>
                            <a:rPr lang="en-US" b="0" i="0" smtClean="0">
                              <a:solidFill>
                                <a:schemeClr val="bg1"/>
                              </a:solidFill>
                              <a:latin typeface="Cambria Math" panose="02040503050406030204" pitchFamily="18" charset="0"/>
                            </a:rPr>
                            <m:t>g</m:t>
                          </m:r>
                        </m:den>
                      </m:f>
                      <m:r>
                        <a:rPr lang="en-US" i="0">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100%</m:t>
                      </m:r>
                      <m:r>
                        <a:rPr lang="en-US" b="0" i="1" smtClean="0">
                          <a:solidFill>
                            <a:schemeClr val="bg1"/>
                          </a:solidFill>
                          <a:latin typeface="Cambria Math" panose="02040503050406030204" pitchFamily="18" charset="0"/>
                          <a:ea typeface="Cambria Math" panose="02040503050406030204" pitchFamily="18" charset="0"/>
                        </a:rPr>
                        <m:t>=20.0% </m:t>
                      </m:r>
                      <m:r>
                        <m:rPr>
                          <m:sty m:val="p"/>
                        </m:rPr>
                        <a:rPr lang="en-US" b="0" i="0" smtClean="0">
                          <a:solidFill>
                            <a:schemeClr val="bg1"/>
                          </a:solidFill>
                          <a:latin typeface="Cambria Math" panose="02040503050406030204" pitchFamily="18" charset="0"/>
                          <a:ea typeface="Cambria Math" panose="02040503050406030204" pitchFamily="18" charset="0"/>
                        </a:rPr>
                        <m:t>sugar</m:t>
                      </m:r>
                    </m:oMath>
                  </m:oMathPara>
                </a14:m>
                <a:endParaRPr lang="en-US" dirty="0">
                  <a:solidFill>
                    <a:schemeClr val="bg1"/>
                  </a:solidFill>
                </a:endParaRPr>
              </a:p>
              <a:p>
                <a:pPr lvl="1"/>
                <a:endParaRPr lang="en-US" dirty="0"/>
              </a:p>
            </p:txBody>
          </p:sp>
        </mc:Choice>
        <mc:Fallback xmlns="">
          <p:sp>
            <p:nvSpPr>
              <p:cNvPr id="5" name="Content Placeholder 4">
                <a:extLst>
                  <a:ext uri="{FF2B5EF4-FFF2-40B4-BE49-F238E27FC236}">
                    <a16:creationId xmlns:a16="http://schemas.microsoft.com/office/drawing/2014/main" id="{B97096C9-CBC0-9303-CF18-94D2881AD760}"/>
                  </a:ext>
                </a:extLst>
              </p:cNvPr>
              <p:cNvSpPr>
                <a:spLocks noGrp="1" noRot="1" noChangeAspect="1" noMove="1" noResize="1" noEditPoints="1" noAdjustHandles="1" noChangeArrowheads="1" noChangeShapeType="1" noTextEdit="1"/>
              </p:cNvSpPr>
              <p:nvPr>
                <p:ph idx="1"/>
              </p:nvPr>
            </p:nvSpPr>
            <p:spPr>
              <a:xfrm>
                <a:off x="378177" y="1005841"/>
                <a:ext cx="8387645" cy="5507386"/>
              </a:xfrm>
              <a:blipFill>
                <a:blip r:embed="rId2"/>
                <a:stretch>
                  <a:fillRect l="-1453" t="-1107"/>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127DEC8-9BF0-0EC1-DB21-AAA3792FED87}"/>
              </a:ext>
            </a:extLst>
          </p:cNvPr>
          <p:cNvSpPr>
            <a:spLocks noGrp="1"/>
          </p:cNvSpPr>
          <p:nvPr>
            <p:ph type="sldNum" sz="quarter" idx="10"/>
          </p:nvPr>
        </p:nvSpPr>
        <p:spPr/>
        <p:txBody>
          <a:bodyPr/>
          <a:lstStyle/>
          <a:p>
            <a:fld id="{48B47BF4-C530-47F3-8F78-E261EA428483}" type="slidenum">
              <a:rPr lang="en-US" smtClean="0"/>
              <a:pPr/>
              <a:t>29</a:t>
            </a:fld>
            <a:endParaRPr lang="en-US" dirty="0"/>
          </a:p>
        </p:txBody>
      </p:sp>
    </p:spTree>
    <p:extLst>
      <p:ext uri="{BB962C8B-B14F-4D97-AF65-F5344CB8AC3E}">
        <p14:creationId xmlns:p14="http://schemas.microsoft.com/office/powerpoint/2010/main" val="2945422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72533" y="147082"/>
            <a:ext cx="8421512" cy="830997"/>
          </a:xfrm>
        </p:spPr>
        <p:txBody>
          <a:bodyPr/>
          <a:lstStyle/>
          <a:p>
            <a:r>
              <a:rPr lang="en-US" dirty="0"/>
              <a:t>Solutions</a:t>
            </a:r>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a:xfrm>
            <a:off x="378177" y="1164013"/>
            <a:ext cx="8387645" cy="5383503"/>
          </a:xfrm>
        </p:spPr>
        <p:txBody>
          <a:bodyPr/>
          <a:lstStyle/>
          <a:p>
            <a:r>
              <a:rPr lang="en-US" b="1" dirty="0">
                <a:solidFill>
                  <a:srgbClr val="00FF00"/>
                </a:solidFill>
              </a:rPr>
              <a:t>Solutions</a:t>
            </a:r>
            <a:r>
              <a:rPr lang="en-US" dirty="0"/>
              <a:t> are </a:t>
            </a:r>
            <a:r>
              <a:rPr lang="en-US" dirty="0">
                <a:solidFill>
                  <a:schemeClr val="accent1">
                    <a:lumMod val="60000"/>
                    <a:lumOff val="40000"/>
                  </a:schemeClr>
                </a:solidFill>
              </a:rPr>
              <a:t>homogeneous mixtures </a:t>
            </a:r>
            <a:r>
              <a:rPr lang="en-US" dirty="0"/>
              <a:t>which are usually visibly </a:t>
            </a:r>
            <a:r>
              <a:rPr lang="en-US" dirty="0">
                <a:solidFill>
                  <a:srgbClr val="FFFF00"/>
                </a:solidFill>
              </a:rPr>
              <a:t>liquid</a:t>
            </a:r>
            <a:r>
              <a:rPr lang="en-US" dirty="0"/>
              <a:t> but can also be </a:t>
            </a:r>
            <a:r>
              <a:rPr lang="en-US" dirty="0">
                <a:solidFill>
                  <a:srgbClr val="FFFF00"/>
                </a:solidFill>
              </a:rPr>
              <a:t>gaseous</a:t>
            </a:r>
          </a:p>
          <a:p>
            <a:pPr lvl="1"/>
            <a:r>
              <a:rPr lang="en-US" dirty="0">
                <a:solidFill>
                  <a:schemeClr val="accent1">
                    <a:lumMod val="60000"/>
                    <a:lumOff val="40000"/>
                  </a:schemeClr>
                </a:solidFill>
              </a:rPr>
              <a:t>Mixture</a:t>
            </a:r>
            <a:r>
              <a:rPr lang="en-US" dirty="0"/>
              <a:t>: A </a:t>
            </a:r>
            <a:r>
              <a:rPr lang="en-US" dirty="0">
                <a:solidFill>
                  <a:srgbClr val="FFFF00"/>
                </a:solidFill>
              </a:rPr>
              <a:t>combination</a:t>
            </a:r>
            <a:r>
              <a:rPr lang="en-US" dirty="0"/>
              <a:t> of two or more </a:t>
            </a:r>
            <a:r>
              <a:rPr lang="en-US" dirty="0">
                <a:solidFill>
                  <a:srgbClr val="FFFF00"/>
                </a:solidFill>
              </a:rPr>
              <a:t>substances</a:t>
            </a:r>
            <a:r>
              <a:rPr lang="en-US" dirty="0"/>
              <a:t> that are physically mixed (not chemically bonded). Each substance retains its own chemical identity and can often be separated by physical means</a:t>
            </a:r>
          </a:p>
          <a:p>
            <a:pPr marL="231775" lvl="1" indent="0" algn="ctr">
              <a:buNone/>
            </a:pPr>
            <a:r>
              <a:rPr lang="en-US" dirty="0"/>
              <a:t>Trail mix, sand and water are </a:t>
            </a:r>
            <a:r>
              <a:rPr lang="en-US" dirty="0">
                <a:solidFill>
                  <a:schemeClr val="accent1">
                    <a:lumMod val="60000"/>
                    <a:lumOff val="40000"/>
                  </a:schemeClr>
                </a:solidFill>
              </a:rPr>
              <a:t>heterogeneous</a:t>
            </a:r>
            <a:r>
              <a:rPr lang="en-US" dirty="0"/>
              <a:t>;</a:t>
            </a:r>
            <a:br>
              <a:rPr lang="en-US" dirty="0"/>
            </a:br>
            <a:r>
              <a:rPr lang="en-US" dirty="0"/>
              <a:t>saltwater and air are </a:t>
            </a:r>
            <a:r>
              <a:rPr lang="en-US" dirty="0">
                <a:solidFill>
                  <a:schemeClr val="accent1">
                    <a:lumMod val="60000"/>
                    <a:lumOff val="40000"/>
                  </a:schemeClr>
                </a:solidFill>
              </a:rPr>
              <a:t>homogeneous</a:t>
            </a:r>
          </a:p>
          <a:p>
            <a:pPr lvl="1"/>
            <a:r>
              <a:rPr lang="en-US" dirty="0">
                <a:solidFill>
                  <a:schemeClr val="accent1">
                    <a:lumMod val="60000"/>
                    <a:lumOff val="40000"/>
                  </a:schemeClr>
                </a:solidFill>
              </a:rPr>
              <a:t>Homogeneous</a:t>
            </a:r>
            <a:r>
              <a:rPr lang="en-US" dirty="0"/>
              <a:t>: Such mixtures are look like a single substance but are composed of two or more substances that are indistinguishable by eye</a:t>
            </a:r>
          </a:p>
          <a:p>
            <a:pPr marL="231775" lvl="1" indent="0" algn="ctr">
              <a:buNone/>
            </a:pPr>
            <a:r>
              <a:rPr lang="en-US" dirty="0"/>
              <a:t>Saltwater, air, brass (a metal alloy).</a:t>
            </a:r>
          </a:p>
        </p:txBody>
      </p:sp>
      <p:sp>
        <p:nvSpPr>
          <p:cNvPr id="2" name="Slide Number Placeholder 1">
            <a:extLst>
              <a:ext uri="{FF2B5EF4-FFF2-40B4-BE49-F238E27FC236}">
                <a16:creationId xmlns:a16="http://schemas.microsoft.com/office/drawing/2014/main" id="{7AF2AEAE-A5CE-B60E-2BD0-5F5FA9B87FCA}"/>
              </a:ext>
            </a:extLst>
          </p:cNvPr>
          <p:cNvSpPr>
            <a:spLocks noGrp="1"/>
          </p:cNvSpPr>
          <p:nvPr>
            <p:ph type="sldNum" sz="quarter" idx="10"/>
          </p:nvPr>
        </p:nvSpPr>
        <p:spPr/>
        <p:txBody>
          <a:bodyPr/>
          <a:lstStyle/>
          <a:p>
            <a:fld id="{48B47BF4-C530-47F3-8F78-E261EA428483}" type="slidenum">
              <a:rPr lang="en-US" smtClean="0"/>
              <a:pPr/>
              <a:t>3</a:t>
            </a:fld>
            <a:endParaRPr lang="en-US" dirty="0"/>
          </a:p>
        </p:txBody>
      </p:sp>
    </p:spTree>
    <p:extLst>
      <p:ext uri="{BB962C8B-B14F-4D97-AF65-F5344CB8AC3E}">
        <p14:creationId xmlns:p14="http://schemas.microsoft.com/office/powerpoint/2010/main" val="338814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FB7967-D7CD-14EB-87C7-6B5A2E025D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EF0BF90-C955-E6E8-8820-A8CC71936875}"/>
              </a:ext>
            </a:extLst>
          </p:cNvPr>
          <p:cNvSpPr>
            <a:spLocks noGrp="1"/>
          </p:cNvSpPr>
          <p:nvPr>
            <p:ph type="title"/>
          </p:nvPr>
        </p:nvSpPr>
        <p:spPr>
          <a:xfrm>
            <a:off x="372533" y="177860"/>
            <a:ext cx="8421512" cy="769441"/>
          </a:xfrm>
        </p:spPr>
        <p:txBody>
          <a:bodyPr/>
          <a:lstStyle/>
          <a:p>
            <a:r>
              <a:rPr lang="en-US" sz="4400" dirty="0"/>
              <a:t>Mass Percent Solutions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21F8CC3-D6C0-81EC-E278-2E851A30B836}"/>
                  </a:ext>
                </a:extLst>
              </p:cNvPr>
              <p:cNvSpPr>
                <a:spLocks noGrp="1"/>
              </p:cNvSpPr>
              <p:nvPr>
                <p:ph idx="1"/>
              </p:nvPr>
            </p:nvSpPr>
            <p:spPr>
              <a:xfrm>
                <a:off x="378177" y="1005841"/>
                <a:ext cx="8387645" cy="5507386"/>
              </a:xfrm>
            </p:spPr>
            <p:txBody>
              <a:bodyPr/>
              <a:lstStyle/>
              <a:p>
                <a:r>
                  <a:rPr lang="en-US" dirty="0"/>
                  <a:t>Compute the </a:t>
                </a:r>
                <a:r>
                  <a:rPr lang="en-US" b="1" dirty="0">
                    <a:solidFill>
                      <a:srgbClr val="00FF00"/>
                    </a:solidFill>
                  </a:rPr>
                  <a:t>mass</a:t>
                </a:r>
                <a:r>
                  <a:rPr lang="en-US" dirty="0"/>
                  <a:t> of </a:t>
                </a:r>
                <a:r>
                  <a:rPr lang="en-US" dirty="0">
                    <a:solidFill>
                      <a:schemeClr val="accent1">
                        <a:lumMod val="60000"/>
                        <a:lumOff val="40000"/>
                      </a:schemeClr>
                    </a:solidFill>
                  </a:rPr>
                  <a:t>NaCl</a:t>
                </a:r>
                <a:r>
                  <a:rPr lang="en-US" dirty="0"/>
                  <a:t> </a:t>
                </a:r>
                <a:r>
                  <a:rPr lang="en-US" dirty="0">
                    <a:solidFill>
                      <a:srgbClr val="CC99FF"/>
                    </a:solidFill>
                  </a:rPr>
                  <a:t>solute</a:t>
                </a:r>
                <a:r>
                  <a:rPr lang="en-US" dirty="0"/>
                  <a:t> to prepare</a:t>
                </a:r>
                <a:br>
                  <a:rPr lang="en-US" dirty="0"/>
                </a:br>
                <a:r>
                  <a:rPr lang="en-US" b="1" dirty="0">
                    <a:solidFill>
                      <a:srgbClr val="FFC000"/>
                    </a:solidFill>
                  </a:rPr>
                  <a:t>3000 g</a:t>
                </a:r>
                <a:r>
                  <a:rPr lang="en-US" b="1" dirty="0"/>
                  <a:t> </a:t>
                </a:r>
                <a:r>
                  <a:rPr lang="en-US" dirty="0"/>
                  <a:t>of </a:t>
                </a:r>
                <a:r>
                  <a:rPr lang="en-US" b="1" dirty="0">
                    <a:solidFill>
                      <a:srgbClr val="FFC000"/>
                    </a:solidFill>
                  </a:rPr>
                  <a:t>5%</a:t>
                </a:r>
                <a:r>
                  <a:rPr lang="en-US" dirty="0"/>
                  <a:t> </a:t>
                </a:r>
                <a:r>
                  <a:rPr lang="en-US" dirty="0">
                    <a:solidFill>
                      <a:schemeClr val="accent1">
                        <a:lumMod val="60000"/>
                        <a:lumOff val="40000"/>
                      </a:schemeClr>
                    </a:solidFill>
                  </a:rPr>
                  <a:t>NaCl</a:t>
                </a:r>
                <a:r>
                  <a:rPr lang="en-US" dirty="0"/>
                  <a:t> </a:t>
                </a:r>
                <a:r>
                  <a:rPr lang="en-US" dirty="0">
                    <a:solidFill>
                      <a:srgbClr val="6699FF"/>
                    </a:solidFill>
                  </a:rPr>
                  <a:t>solution</a:t>
                </a:r>
              </a:p>
              <a:p>
                <a:endParaRPr lang="en-US" dirty="0">
                  <a:solidFill>
                    <a:srgbClr val="6699FF"/>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CC99FF"/>
                          </a:solidFill>
                          <a:latin typeface="Cambria Math" panose="02040503050406030204" pitchFamily="18" charset="0"/>
                        </a:rPr>
                        <m:t>solute</m:t>
                      </m:r>
                      <m:r>
                        <a:rPr lang="en-US">
                          <a:latin typeface="Cambria Math" panose="02040503050406030204" pitchFamily="18" charset="0"/>
                        </a:rPr>
                        <m:t> </m:t>
                      </m:r>
                      <m:r>
                        <m:rPr>
                          <m:sty m:val="p"/>
                        </m:rPr>
                        <a:rPr lang="en-US">
                          <a:latin typeface="Cambria Math" panose="02040503050406030204" pitchFamily="18" charset="0"/>
                        </a:rPr>
                        <m:t>mass</m:t>
                      </m:r>
                      <m:r>
                        <a:rPr lang="en-US">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𝑔</m:t>
                          </m:r>
                        </m:e>
                      </m:d>
                      <m:r>
                        <a:rPr lang="en-US">
                          <a:latin typeface="Cambria Math" panose="02040503050406030204" pitchFamily="18" charset="0"/>
                        </a:rPr>
                        <m:t>=</m:t>
                      </m:r>
                      <m:f>
                        <m:fPr>
                          <m:ctrlPr>
                            <a:rPr lang="en-US" i="1">
                              <a:latin typeface="Cambria Math" panose="02040503050406030204" pitchFamily="18" charset="0"/>
                            </a:rPr>
                          </m:ctrlPr>
                        </m:fPr>
                        <m:num>
                          <m:r>
                            <m:rPr>
                              <m:sty m:val="p"/>
                            </m:rPr>
                            <a:rPr lang="en-US">
                              <a:latin typeface="Cambria Math" panose="02040503050406030204" pitchFamily="18" charset="0"/>
                            </a:rPr>
                            <m:t>percent</m:t>
                          </m:r>
                          <m:r>
                            <a:rPr lang="en-US">
                              <a:latin typeface="Cambria Math" panose="02040503050406030204" pitchFamily="18" charset="0"/>
                            </a:rPr>
                            <m:t> </m:t>
                          </m:r>
                          <m:r>
                            <m:rPr>
                              <m:sty m:val="p"/>
                            </m:rPr>
                            <a:rPr lang="en-US">
                              <a:latin typeface="Cambria Math" panose="02040503050406030204" pitchFamily="18" charset="0"/>
                            </a:rPr>
                            <m:t>by</m:t>
                          </m:r>
                          <m:r>
                            <a:rPr lang="en-US">
                              <a:latin typeface="Cambria Math" panose="02040503050406030204" pitchFamily="18" charset="0"/>
                            </a:rPr>
                            <m:t> </m:t>
                          </m:r>
                          <m:r>
                            <m:rPr>
                              <m:sty m:val="p"/>
                            </m:rPr>
                            <a:rPr lang="en-US">
                              <a:latin typeface="Cambria Math" panose="02040503050406030204" pitchFamily="18" charset="0"/>
                            </a:rPr>
                            <m:t>mass</m:t>
                          </m:r>
                          <m:r>
                            <a:rPr lang="en-US">
                              <a:latin typeface="Cambria Math" panose="02040503050406030204" pitchFamily="18" charset="0"/>
                            </a:rPr>
                            <m:t> </m:t>
                          </m:r>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𝑚</m:t>
                                  </m:r>
                                </m:num>
                                <m:den>
                                  <m:r>
                                    <a:rPr lang="en-US" i="1">
                                      <a:latin typeface="Cambria Math" panose="02040503050406030204" pitchFamily="18" charset="0"/>
                                    </a:rPr>
                                    <m:t>𝑚</m:t>
                                  </m:r>
                                </m:den>
                              </m:f>
                            </m:e>
                          </m:d>
                          <m:r>
                            <a:rPr lang="en-US">
                              <a:latin typeface="Cambria Math" panose="02040503050406030204" pitchFamily="18" charset="0"/>
                            </a:rPr>
                            <m:t>%</m:t>
                          </m:r>
                        </m:num>
                        <m:den>
                          <m:r>
                            <a:rPr lang="en-US">
                              <a:latin typeface="Cambria Math" panose="02040503050406030204" pitchFamily="18" charset="0"/>
                            </a:rPr>
                            <m:t>100%</m:t>
                          </m:r>
                        </m:den>
                      </m:f>
                      <m:r>
                        <a:rPr lang="en-US">
                          <a:latin typeface="Cambria Math" panose="02040503050406030204" pitchFamily="18" charset="0"/>
                          <a:ea typeface="Cambria Math" panose="02040503050406030204" pitchFamily="18" charset="0"/>
                        </a:rPr>
                        <m:t>×</m:t>
                      </m:r>
                      <m:r>
                        <m:rPr>
                          <m:sty m:val="p"/>
                        </m:rPr>
                        <a:rPr lang="en-US">
                          <a:solidFill>
                            <a:srgbClr val="6699FF"/>
                          </a:solidFill>
                          <a:latin typeface="Cambria Math" panose="02040503050406030204" pitchFamily="18" charset="0"/>
                          <a:ea typeface="Cambria Math" panose="02040503050406030204" pitchFamily="18" charset="0"/>
                        </a:rPr>
                        <m:t>solution</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mass</m:t>
                      </m:r>
                    </m:oMath>
                  </m:oMathPara>
                </a14:m>
                <a:endParaRPr lang="en-US" sz="2800" dirty="0"/>
              </a:p>
              <a:p>
                <a:pPr marL="0" indent="0">
                  <a:buNone/>
                </a:pPr>
                <a:endParaRPr lang="en-US" sz="2800" dirty="0"/>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5%</m:t>
                          </m:r>
                        </m:num>
                        <m:den>
                          <m:r>
                            <a:rPr lang="en-US" i="1">
                              <a:latin typeface="Cambria Math" panose="02040503050406030204" pitchFamily="18" charset="0"/>
                              <a:ea typeface="Cambria Math" panose="02040503050406030204" pitchFamily="18" charset="0"/>
                            </a:rPr>
                            <m:t>100%</m:t>
                          </m:r>
                        </m:den>
                      </m:f>
                      <m:r>
                        <a:rPr lang="en-US" i="1">
                          <a:latin typeface="Cambria Math" panose="02040503050406030204" pitchFamily="18" charset="0"/>
                          <a:ea typeface="Cambria Math" panose="02040503050406030204" pitchFamily="18" charset="0"/>
                        </a:rPr>
                        <m:t>×3000 </m:t>
                      </m:r>
                      <m:r>
                        <m:rPr>
                          <m:sty m:val="p"/>
                        </m:rPr>
                        <a:rPr lang="en-US">
                          <a:latin typeface="Cambria Math" panose="02040503050406030204" pitchFamily="18" charset="0"/>
                          <a:ea typeface="Cambria Math" panose="02040503050406030204" pitchFamily="18" charset="0"/>
                        </a:rPr>
                        <m:t>g</m:t>
                      </m:r>
                      <m:r>
                        <a:rPr lang="en-US" i="1">
                          <a:latin typeface="Cambria Math" panose="02040503050406030204" pitchFamily="18" charset="0"/>
                          <a:ea typeface="Cambria Math" panose="02040503050406030204" pitchFamily="18" charset="0"/>
                        </a:rPr>
                        <m:t>=150 </m:t>
                      </m:r>
                      <m:r>
                        <m:rPr>
                          <m:sty m:val="p"/>
                        </m:rPr>
                        <a:rPr lang="en-US">
                          <a:latin typeface="Cambria Math" panose="02040503050406030204" pitchFamily="18" charset="0"/>
                          <a:ea typeface="Cambria Math" panose="02040503050406030204" pitchFamily="18" charset="0"/>
                        </a:rPr>
                        <m:t>g</m:t>
                      </m:r>
                      <m:r>
                        <a:rPr lang="en-US">
                          <a:latin typeface="Cambria Math" panose="02040503050406030204" pitchFamily="18" charset="0"/>
                          <a:ea typeface="Cambria Math" panose="02040503050406030204" pitchFamily="18" charset="0"/>
                        </a:rPr>
                        <m:t> </m:t>
                      </m:r>
                      <m:r>
                        <m:rPr>
                          <m:sty m:val="p"/>
                        </m:rPr>
                        <a:rPr lang="en-US">
                          <a:latin typeface="Cambria Math" panose="02040503050406030204" pitchFamily="18" charset="0"/>
                          <a:ea typeface="Cambria Math" panose="02040503050406030204" pitchFamily="18" charset="0"/>
                        </a:rPr>
                        <m:t>NaCl</m:t>
                      </m:r>
                    </m:oMath>
                  </m:oMathPara>
                </a14:m>
                <a:endParaRPr lang="en-US" sz="2800" dirty="0">
                  <a:solidFill>
                    <a:srgbClr val="00FF00"/>
                  </a:solidFill>
                </a:endParaRPr>
              </a:p>
              <a:p>
                <a:pPr marL="231775" lvl="1" indent="0">
                  <a:buNone/>
                </a:pPr>
                <a:endParaRPr lang="en-US" dirty="0"/>
              </a:p>
            </p:txBody>
          </p:sp>
        </mc:Choice>
        <mc:Fallback xmlns="">
          <p:sp>
            <p:nvSpPr>
              <p:cNvPr id="5" name="Content Placeholder 4">
                <a:extLst>
                  <a:ext uri="{FF2B5EF4-FFF2-40B4-BE49-F238E27FC236}">
                    <a16:creationId xmlns:a16="http://schemas.microsoft.com/office/drawing/2014/main" id="{B21F8CC3-D6C0-81EC-E278-2E851A30B836}"/>
                  </a:ext>
                </a:extLst>
              </p:cNvPr>
              <p:cNvSpPr>
                <a:spLocks noGrp="1" noRot="1" noChangeAspect="1" noMove="1" noResize="1" noEditPoints="1" noAdjustHandles="1" noChangeArrowheads="1" noChangeShapeType="1" noTextEdit="1"/>
              </p:cNvSpPr>
              <p:nvPr>
                <p:ph idx="1"/>
              </p:nvPr>
            </p:nvSpPr>
            <p:spPr>
              <a:xfrm>
                <a:off x="378177" y="1005841"/>
                <a:ext cx="8387645" cy="5507386"/>
              </a:xfrm>
              <a:blipFill>
                <a:blip r:embed="rId2"/>
                <a:stretch>
                  <a:fillRect l="-1090" t="-88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BA984BE-07FA-881C-499E-7C20F6E8D1D8}"/>
              </a:ext>
            </a:extLst>
          </p:cNvPr>
          <p:cNvSpPr>
            <a:spLocks noGrp="1"/>
          </p:cNvSpPr>
          <p:nvPr>
            <p:ph type="sldNum" sz="quarter" idx="10"/>
          </p:nvPr>
        </p:nvSpPr>
        <p:spPr/>
        <p:txBody>
          <a:bodyPr/>
          <a:lstStyle/>
          <a:p>
            <a:fld id="{48B47BF4-C530-47F3-8F78-E261EA428483}" type="slidenum">
              <a:rPr lang="en-US" smtClean="0"/>
              <a:pPr/>
              <a:t>30</a:t>
            </a:fld>
            <a:endParaRPr lang="en-US" dirty="0"/>
          </a:p>
        </p:txBody>
      </p:sp>
    </p:spTree>
    <p:extLst>
      <p:ext uri="{BB962C8B-B14F-4D97-AF65-F5344CB8AC3E}">
        <p14:creationId xmlns:p14="http://schemas.microsoft.com/office/powerpoint/2010/main" val="1843042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91E7D-F964-767F-5B97-508369AFF2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4C2DC9-BB22-67BD-C50D-CEEF612031D1}"/>
              </a:ext>
            </a:extLst>
          </p:cNvPr>
          <p:cNvSpPr>
            <a:spLocks noGrp="1"/>
          </p:cNvSpPr>
          <p:nvPr>
            <p:ph type="title"/>
          </p:nvPr>
        </p:nvSpPr>
        <p:spPr>
          <a:xfrm>
            <a:off x="372533" y="177860"/>
            <a:ext cx="8421512" cy="769441"/>
          </a:xfrm>
        </p:spPr>
        <p:txBody>
          <a:bodyPr/>
          <a:lstStyle/>
          <a:p>
            <a:r>
              <a:rPr lang="en-US" sz="4400" dirty="0"/>
              <a:t>Volume Percent Solutions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6DC8FB72-CB18-2012-B401-A904AD32ADAA}"/>
                  </a:ext>
                </a:extLst>
              </p:cNvPr>
              <p:cNvSpPr>
                <a:spLocks noGrp="1"/>
              </p:cNvSpPr>
              <p:nvPr>
                <p:ph idx="1"/>
              </p:nvPr>
            </p:nvSpPr>
            <p:spPr>
              <a:xfrm>
                <a:off x="378177" y="1022467"/>
                <a:ext cx="8387645" cy="5507386"/>
              </a:xfrm>
            </p:spPr>
            <p:txBody>
              <a:bodyPr/>
              <a:lstStyle/>
              <a:p>
                <a:r>
                  <a:rPr lang="en-US" dirty="0"/>
                  <a:t>The </a:t>
                </a:r>
                <a:r>
                  <a:rPr lang="en-US" b="1" dirty="0">
                    <a:solidFill>
                      <a:srgbClr val="00FF00"/>
                    </a:solidFill>
                  </a:rPr>
                  <a:t>volume percent </a:t>
                </a:r>
                <a:r>
                  <a:rPr lang="en-US" dirty="0"/>
                  <a:t>of a </a:t>
                </a:r>
                <a:r>
                  <a:rPr lang="en-US" dirty="0">
                    <a:solidFill>
                      <a:srgbClr val="6699FF"/>
                    </a:solidFill>
                  </a:rPr>
                  <a:t>solution</a:t>
                </a:r>
                <a:r>
                  <a:rPr lang="en-US" dirty="0"/>
                  <a:t> is used when the </a:t>
                </a:r>
                <a:r>
                  <a:rPr lang="en-US" dirty="0">
                    <a:solidFill>
                      <a:srgbClr val="CC99FF"/>
                    </a:solidFill>
                  </a:rPr>
                  <a:t>solute</a:t>
                </a:r>
                <a:r>
                  <a:rPr lang="en-US" dirty="0"/>
                  <a:t> and the </a:t>
                </a:r>
                <a:r>
                  <a:rPr lang="en-US" dirty="0">
                    <a:solidFill>
                      <a:srgbClr val="FF00FF"/>
                    </a:solidFill>
                  </a:rPr>
                  <a:t>solvent</a:t>
                </a:r>
                <a:r>
                  <a:rPr lang="en-US" dirty="0"/>
                  <a:t> are </a:t>
                </a:r>
                <a:r>
                  <a:rPr lang="en-US" b="1" dirty="0">
                    <a:solidFill>
                      <a:srgbClr val="FFFF00"/>
                    </a:solidFill>
                  </a:rPr>
                  <a:t>liquids</a:t>
                </a:r>
              </a:p>
              <a:p>
                <a:pPr marL="0" indent="0">
                  <a:buNone/>
                </a:pPr>
                <a14:m>
                  <m:oMathPara xmlns:m="http://schemas.openxmlformats.org/officeDocument/2006/math">
                    <m:oMathParaPr>
                      <m:jc m:val="centerGroup"/>
                    </m:oMathParaPr>
                    <m:oMath xmlns:m="http://schemas.openxmlformats.org/officeDocument/2006/math">
                      <m:r>
                        <m:rPr>
                          <m:sty m:val="p"/>
                        </m:rPr>
                        <a:rPr lang="en-US">
                          <a:solidFill>
                            <a:srgbClr val="FFFF00"/>
                          </a:solidFill>
                          <a:latin typeface="Cambria Math" panose="02040503050406030204" pitchFamily="18" charset="0"/>
                        </a:rPr>
                        <m:t>percent</m:t>
                      </m:r>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by</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a:solidFill>
                            <a:srgbClr val="FFFF00"/>
                          </a:solidFill>
                          <a:latin typeface="Cambria Math" panose="02040503050406030204" pitchFamily="18" charset="0"/>
                        </a:rPr>
                        <m:t> </m:t>
                      </m:r>
                      <m:d>
                        <m:dPr>
                          <m:ctrlPr>
                            <a:rPr lang="en-US" i="1">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𝑣</m:t>
                          </m:r>
                          <m:r>
                            <a:rPr lang="en-US" i="1">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𝑣</m:t>
                          </m:r>
                        </m:e>
                      </m:d>
                      <m:r>
                        <a:rPr lang="en-US" i="1">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a:solidFill>
                                <a:srgbClr val="CC99FF"/>
                              </a:solidFill>
                              <a:latin typeface="Cambria Math" panose="02040503050406030204" pitchFamily="18" charset="0"/>
                            </a:rPr>
                            <m:t>solute</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i="1">
                              <a:solidFill>
                                <a:srgbClr val="FFFF00"/>
                              </a:solidFill>
                              <a:latin typeface="Cambria Math" panose="02040503050406030204" pitchFamily="18" charset="0"/>
                            </a:rPr>
                            <m:t> </m:t>
                          </m:r>
                          <m:d>
                            <m:dPr>
                              <m:ctrlPr>
                                <a:rPr lang="en-US" i="1">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𝑚𝐿</m:t>
                              </m:r>
                            </m:e>
                          </m:d>
                        </m:num>
                        <m:den>
                          <m:r>
                            <m:rPr>
                              <m:sty m:val="p"/>
                            </m:rPr>
                            <a:rPr lang="en-US">
                              <a:solidFill>
                                <a:srgbClr val="6699FF"/>
                              </a:solidFill>
                              <a:latin typeface="Cambria Math" panose="02040503050406030204" pitchFamily="18" charset="0"/>
                            </a:rPr>
                            <m:t>solution</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i="1">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𝑚𝐿</m:t>
                          </m:r>
                          <m:r>
                            <a:rPr lang="en-US" i="1">
                              <a:solidFill>
                                <a:srgbClr val="FFFF00"/>
                              </a:solidFill>
                              <a:latin typeface="Cambria Math" panose="02040503050406030204" pitchFamily="18" charset="0"/>
                            </a:rPr>
                            <m:t>)</m:t>
                          </m:r>
                        </m:den>
                      </m:f>
                      <m:r>
                        <a:rPr lang="en-US" i="1">
                          <a:solidFill>
                            <a:srgbClr val="FFFF00"/>
                          </a:solidFill>
                          <a:latin typeface="Cambria Math" panose="02040503050406030204" pitchFamily="18" charset="0"/>
                          <a:ea typeface="Cambria Math" panose="02040503050406030204" pitchFamily="18" charset="0"/>
                        </a:rPr>
                        <m:t>×100%</m:t>
                      </m:r>
                    </m:oMath>
                  </m:oMathPara>
                </a14:m>
                <a:endParaRPr lang="en-US" dirty="0"/>
              </a:p>
              <a:p>
                <a:endParaRPr lang="en-US" dirty="0"/>
              </a:p>
              <a:p>
                <a:r>
                  <a:rPr lang="en-US" dirty="0"/>
                  <a:t>Compute the </a:t>
                </a:r>
                <a:r>
                  <a:rPr lang="en-US" b="1" dirty="0">
                    <a:solidFill>
                      <a:srgbClr val="00FF00"/>
                    </a:solidFill>
                  </a:rPr>
                  <a:t>percent by volume</a:t>
                </a:r>
                <a:r>
                  <a:rPr lang="en-US" dirty="0"/>
                  <a:t> of </a:t>
                </a:r>
                <a:r>
                  <a:rPr lang="en-US" b="1" dirty="0">
                    <a:solidFill>
                      <a:srgbClr val="FFC000"/>
                    </a:solidFill>
                  </a:rPr>
                  <a:t>40 mL</a:t>
                </a:r>
                <a:r>
                  <a:rPr lang="en-US" dirty="0"/>
                  <a:t> </a:t>
                </a:r>
                <a:r>
                  <a:rPr lang="en-US" dirty="0">
                    <a:solidFill>
                      <a:schemeClr val="accent1">
                        <a:lumMod val="60000"/>
                        <a:lumOff val="40000"/>
                      </a:schemeClr>
                    </a:solidFill>
                  </a:rPr>
                  <a:t>ethanol</a:t>
                </a:r>
                <a:r>
                  <a:rPr lang="en-US" dirty="0"/>
                  <a:t> (</a:t>
                </a:r>
                <a:r>
                  <a:rPr lang="en-US" dirty="0">
                    <a:solidFill>
                      <a:srgbClr val="FFC000"/>
                    </a:solidFill>
                  </a:rPr>
                  <a:t>CH</a:t>
                </a:r>
                <a:r>
                  <a:rPr lang="en-US" baseline="-25000" dirty="0">
                    <a:solidFill>
                      <a:srgbClr val="FFC000"/>
                    </a:solidFill>
                  </a:rPr>
                  <a:t>3</a:t>
                </a:r>
                <a:r>
                  <a:rPr lang="en-US" dirty="0">
                    <a:solidFill>
                      <a:srgbClr val="FFC000"/>
                    </a:solidFill>
                  </a:rPr>
                  <a:t>CH</a:t>
                </a:r>
                <a:r>
                  <a:rPr lang="en-US" baseline="-25000" dirty="0">
                    <a:solidFill>
                      <a:srgbClr val="FFC000"/>
                    </a:solidFill>
                  </a:rPr>
                  <a:t>2</a:t>
                </a:r>
                <a:r>
                  <a:rPr lang="en-US" dirty="0">
                    <a:solidFill>
                      <a:srgbClr val="FFC000"/>
                    </a:solidFill>
                  </a:rPr>
                  <a:t>OH</a:t>
                </a:r>
                <a:r>
                  <a:rPr lang="en-US" dirty="0"/>
                  <a:t>) </a:t>
                </a:r>
                <a:r>
                  <a:rPr lang="en-US" dirty="0">
                    <a:solidFill>
                      <a:srgbClr val="CC99FF"/>
                    </a:solidFill>
                  </a:rPr>
                  <a:t>solute</a:t>
                </a:r>
                <a:r>
                  <a:rPr lang="en-US" dirty="0"/>
                  <a:t> to prepare </a:t>
                </a:r>
                <a:r>
                  <a:rPr lang="en-US" b="1" dirty="0">
                    <a:solidFill>
                      <a:srgbClr val="FFC000"/>
                    </a:solidFill>
                  </a:rPr>
                  <a:t>240 mL</a:t>
                </a:r>
                <a:r>
                  <a:rPr lang="en-US" b="1" dirty="0"/>
                  <a:t> </a:t>
                </a:r>
                <a:r>
                  <a:rPr lang="en-US" dirty="0">
                    <a:solidFill>
                      <a:schemeClr val="accent1">
                        <a:lumMod val="60000"/>
                        <a:lumOff val="40000"/>
                      </a:schemeClr>
                    </a:solidFill>
                  </a:rPr>
                  <a:t>ethanol</a:t>
                </a:r>
                <a:r>
                  <a:rPr lang="en-US" dirty="0"/>
                  <a:t> </a:t>
                </a:r>
                <a:r>
                  <a:rPr lang="en-US" dirty="0">
                    <a:solidFill>
                      <a:srgbClr val="6699FF"/>
                    </a:solidFill>
                  </a:rPr>
                  <a:t>solution</a:t>
                </a:r>
              </a:p>
              <a:p>
                <a:endParaRPr lang="en-US" dirty="0">
                  <a:solidFill>
                    <a:srgbClr val="6699FF"/>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a:latin typeface="Cambria Math" panose="02040503050406030204" pitchFamily="18" charset="0"/>
                        </a:rPr>
                        <m:t>percent</m:t>
                      </m:r>
                      <m:r>
                        <a:rPr lang="en-US">
                          <a:latin typeface="Cambria Math" panose="02040503050406030204" pitchFamily="18" charset="0"/>
                        </a:rPr>
                        <m:t> </m:t>
                      </m:r>
                      <m:r>
                        <m:rPr>
                          <m:sty m:val="p"/>
                        </m:rPr>
                        <a:rPr lang="en-US">
                          <a:latin typeface="Cambria Math" panose="02040503050406030204" pitchFamily="18" charset="0"/>
                        </a:rPr>
                        <m:t>by</m:t>
                      </m:r>
                      <m:r>
                        <a:rPr lang="en-US">
                          <a:latin typeface="Cambria Math" panose="02040503050406030204" pitchFamily="18" charset="0"/>
                        </a:rPr>
                        <m:t> </m:t>
                      </m:r>
                      <m:r>
                        <m:rPr>
                          <m:sty m:val="p"/>
                        </m:rPr>
                        <a:rPr lang="en-US" b="0" i="0" smtClean="0">
                          <a:latin typeface="Cambria Math" panose="02040503050406030204" pitchFamily="18" charset="0"/>
                        </a:rPr>
                        <m:t>volume</m:t>
                      </m:r>
                      <m:r>
                        <a:rPr lang="en-US">
                          <a:latin typeface="Cambria Math" panose="02040503050406030204" pitchFamily="18" charset="0"/>
                        </a:rPr>
                        <m:t> </m:t>
                      </m:r>
                      <m:d>
                        <m:dPr>
                          <m:ctrlPr>
                            <a:rPr lang="en-US" i="1">
                              <a:latin typeface="Cambria Math" panose="02040503050406030204" pitchFamily="18" charset="0"/>
                            </a:rPr>
                          </m:ctrlPr>
                        </m:dPr>
                        <m:e>
                          <m:r>
                            <a:rPr lang="en-US" i="1">
                              <a:latin typeface="Cambria Math" panose="02040503050406030204" pitchFamily="18" charset="0"/>
                            </a:rPr>
                            <m:t>𝑚</m:t>
                          </m:r>
                          <m:r>
                            <a:rPr lang="en-US" i="1">
                              <a:latin typeface="Cambria Math" panose="02040503050406030204" pitchFamily="18" charset="0"/>
                            </a:rPr>
                            <m:t>/</m:t>
                          </m:r>
                          <m:r>
                            <a:rPr lang="en-US" i="1">
                              <a:latin typeface="Cambria Math" panose="02040503050406030204" pitchFamily="18" charset="0"/>
                            </a:rPr>
                            <m:t>𝑚</m:t>
                          </m:r>
                        </m:e>
                      </m:d>
                      <m:r>
                        <a:rPr lang="en-US" i="1">
                          <a:latin typeface="Cambria Math" panose="02040503050406030204" pitchFamily="18" charset="0"/>
                        </a:rPr>
                        <m:t>%=</m:t>
                      </m:r>
                      <m:f>
                        <m:fPr>
                          <m:ctrlPr>
                            <a:rPr lang="en-US" i="1">
                              <a:latin typeface="Cambria Math" panose="02040503050406030204" pitchFamily="18" charset="0"/>
                            </a:rPr>
                          </m:ctrlPr>
                        </m:fPr>
                        <m:num>
                          <m:r>
                            <a:rPr lang="en-US" b="0" i="0" smtClean="0">
                              <a:latin typeface="Cambria Math" panose="02040503050406030204" pitchFamily="18" charset="0"/>
                            </a:rPr>
                            <m:t>40 </m:t>
                          </m:r>
                          <m:r>
                            <m:rPr>
                              <m:sty m:val="p"/>
                            </m:rPr>
                            <a:rPr lang="en-US" b="0" i="0" smtClean="0">
                              <a:latin typeface="Cambria Math" panose="02040503050406030204" pitchFamily="18" charset="0"/>
                            </a:rPr>
                            <m:t>mL</m:t>
                          </m:r>
                        </m:num>
                        <m:den>
                          <m:r>
                            <a:rPr lang="en-US" b="0" i="1" smtClean="0">
                              <a:latin typeface="Cambria Math" panose="02040503050406030204" pitchFamily="18" charset="0"/>
                            </a:rPr>
                            <m:t>240 </m:t>
                          </m:r>
                          <m:r>
                            <m:rPr>
                              <m:sty m:val="p"/>
                            </m:rPr>
                            <a:rPr lang="en-US" b="0" i="0" smtClean="0">
                              <a:latin typeface="Cambria Math" panose="02040503050406030204" pitchFamily="18" charset="0"/>
                            </a:rPr>
                            <m:t>mL</m:t>
                          </m:r>
                        </m:den>
                      </m:f>
                      <m:r>
                        <a:rPr lang="en-US">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100%=</m:t>
                      </m:r>
                      <m:r>
                        <a:rPr lang="en-US" b="0" i="1" smtClean="0">
                          <a:latin typeface="Cambria Math" panose="02040503050406030204" pitchFamily="18" charset="0"/>
                          <a:ea typeface="Cambria Math" panose="02040503050406030204" pitchFamily="18" charset="0"/>
                        </a:rPr>
                        <m:t>16.7</m:t>
                      </m:r>
                      <m:r>
                        <a:rPr lang="en-US" i="1">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ethanol</m:t>
                      </m:r>
                    </m:oMath>
                  </m:oMathPara>
                </a14:m>
                <a:endParaRPr lang="en-US" dirty="0"/>
              </a:p>
            </p:txBody>
          </p:sp>
        </mc:Choice>
        <mc:Fallback xmlns="">
          <p:sp>
            <p:nvSpPr>
              <p:cNvPr id="5" name="Content Placeholder 4">
                <a:extLst>
                  <a:ext uri="{FF2B5EF4-FFF2-40B4-BE49-F238E27FC236}">
                    <a16:creationId xmlns:a16="http://schemas.microsoft.com/office/drawing/2014/main" id="{6DC8FB72-CB18-2012-B401-A904AD32ADAA}"/>
                  </a:ext>
                </a:extLst>
              </p:cNvPr>
              <p:cNvSpPr>
                <a:spLocks noGrp="1" noRot="1" noChangeAspect="1" noMove="1" noResize="1" noEditPoints="1" noAdjustHandles="1" noChangeArrowheads="1" noChangeShapeType="1" noTextEdit="1"/>
              </p:cNvSpPr>
              <p:nvPr>
                <p:ph idx="1"/>
              </p:nvPr>
            </p:nvSpPr>
            <p:spPr>
              <a:xfrm>
                <a:off x="378177" y="1022467"/>
                <a:ext cx="8387645" cy="5507386"/>
              </a:xfrm>
              <a:blipFill>
                <a:blip r:embed="rId2"/>
                <a:stretch>
                  <a:fillRect l="-1090" t="-88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D39AFEF-E292-286C-4722-F2162964FE11}"/>
              </a:ext>
            </a:extLst>
          </p:cNvPr>
          <p:cNvSpPr>
            <a:spLocks noGrp="1"/>
          </p:cNvSpPr>
          <p:nvPr>
            <p:ph type="sldNum" sz="quarter" idx="10"/>
          </p:nvPr>
        </p:nvSpPr>
        <p:spPr/>
        <p:txBody>
          <a:bodyPr/>
          <a:lstStyle/>
          <a:p>
            <a:fld id="{48B47BF4-C530-47F3-8F78-E261EA428483}" type="slidenum">
              <a:rPr lang="en-US" smtClean="0"/>
              <a:pPr/>
              <a:t>31</a:t>
            </a:fld>
            <a:endParaRPr lang="en-US" dirty="0"/>
          </a:p>
        </p:txBody>
      </p:sp>
    </p:spTree>
    <p:extLst>
      <p:ext uri="{BB962C8B-B14F-4D97-AF65-F5344CB8AC3E}">
        <p14:creationId xmlns:p14="http://schemas.microsoft.com/office/powerpoint/2010/main" val="30297322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EEB9E-AE73-20D9-7BBF-57CA9BED62A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61913FC-BE4B-4376-0A42-74C0C5F2CDA5}"/>
              </a:ext>
            </a:extLst>
          </p:cNvPr>
          <p:cNvSpPr>
            <a:spLocks noGrp="1"/>
          </p:cNvSpPr>
          <p:nvPr>
            <p:ph type="title"/>
          </p:nvPr>
        </p:nvSpPr>
        <p:spPr>
          <a:xfrm>
            <a:off x="372533" y="177860"/>
            <a:ext cx="8421512" cy="769441"/>
          </a:xfrm>
        </p:spPr>
        <p:txBody>
          <a:bodyPr/>
          <a:lstStyle/>
          <a:p>
            <a:r>
              <a:rPr lang="en-US" sz="4400" dirty="0"/>
              <a:t>Molarity of Solutions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7B6B15E-7E55-EC08-4EBC-7C9EC6B81D8B}"/>
                  </a:ext>
                </a:extLst>
              </p:cNvPr>
              <p:cNvSpPr>
                <a:spLocks noGrp="1"/>
              </p:cNvSpPr>
              <p:nvPr>
                <p:ph idx="1"/>
              </p:nvPr>
            </p:nvSpPr>
            <p:spPr>
              <a:xfrm>
                <a:off x="378177" y="1022467"/>
                <a:ext cx="8387645" cy="5507386"/>
              </a:xfrm>
            </p:spPr>
            <p:txBody>
              <a:bodyPr/>
              <a:lstStyle/>
              <a:p>
                <a:r>
                  <a:rPr lang="en-US" dirty="0"/>
                  <a:t>The </a:t>
                </a:r>
                <a:r>
                  <a:rPr lang="en-US" b="1" dirty="0">
                    <a:solidFill>
                      <a:srgbClr val="00FF00"/>
                    </a:solidFill>
                  </a:rPr>
                  <a:t>molarity </a:t>
                </a:r>
                <a:r>
                  <a:rPr lang="en-US" dirty="0"/>
                  <a:t>of a </a:t>
                </a:r>
                <a:r>
                  <a:rPr lang="en-US" dirty="0">
                    <a:solidFill>
                      <a:srgbClr val="6699FF"/>
                    </a:solidFill>
                  </a:rPr>
                  <a:t>solution</a:t>
                </a:r>
                <a:r>
                  <a:rPr lang="en-US" dirty="0"/>
                  <a:t> is the </a:t>
                </a:r>
                <a:r>
                  <a:rPr lang="en-US" b="1" dirty="0">
                    <a:solidFill>
                      <a:srgbClr val="FFC000"/>
                    </a:solidFill>
                  </a:rPr>
                  <a:t>number of moles [mol]</a:t>
                </a:r>
                <a:r>
                  <a:rPr lang="en-US" dirty="0"/>
                  <a:t> of </a:t>
                </a:r>
                <a:r>
                  <a:rPr lang="en-US" dirty="0">
                    <a:solidFill>
                      <a:srgbClr val="CC99FF"/>
                    </a:solidFill>
                  </a:rPr>
                  <a:t>solute</a:t>
                </a:r>
                <a:r>
                  <a:rPr lang="en-US" dirty="0"/>
                  <a:t> per </a:t>
                </a:r>
                <a:r>
                  <a:rPr lang="en-US" b="1" dirty="0">
                    <a:solidFill>
                      <a:srgbClr val="FFC000"/>
                    </a:solidFill>
                  </a:rPr>
                  <a:t>liter [L] </a:t>
                </a:r>
                <a:r>
                  <a:rPr lang="en-US" dirty="0"/>
                  <a:t>of the </a:t>
                </a:r>
                <a:r>
                  <a:rPr lang="en-US" dirty="0">
                    <a:solidFill>
                      <a:srgbClr val="6699FF"/>
                    </a:solidFill>
                  </a:rPr>
                  <a:t>solution</a:t>
                </a:r>
                <a:endParaRPr lang="en-US" b="1" dirty="0">
                  <a:solidFill>
                    <a:srgbClr val="FFFF00"/>
                  </a:solidFill>
                </a:endParaRPr>
              </a:p>
              <a:p>
                <a:pPr marL="0" indent="0">
                  <a:buNone/>
                </a:pPr>
                <a14:m>
                  <m:oMathPara xmlns:m="http://schemas.openxmlformats.org/officeDocument/2006/math">
                    <m:oMathParaPr>
                      <m:jc m:val="centerGroup"/>
                    </m:oMathParaPr>
                    <m:oMath xmlns:m="http://schemas.openxmlformats.org/officeDocument/2006/math">
                      <m:r>
                        <m:rPr>
                          <m:sty m:val="p"/>
                        </m:rPr>
                        <a:rPr lang="en-US" i="0" smtClean="0">
                          <a:solidFill>
                            <a:srgbClr val="FFFF00"/>
                          </a:solidFill>
                          <a:latin typeface="Cambria Math" panose="02040503050406030204" pitchFamily="18" charset="0"/>
                        </a:rPr>
                        <m:t>m</m:t>
                      </m:r>
                      <m:r>
                        <m:rPr>
                          <m:sty m:val="p"/>
                        </m:rPr>
                        <a:rPr lang="en-US" b="0" i="0" smtClean="0">
                          <a:solidFill>
                            <a:srgbClr val="FFFF00"/>
                          </a:solidFill>
                          <a:latin typeface="Cambria Math" panose="02040503050406030204" pitchFamily="18" charset="0"/>
                        </a:rPr>
                        <m:t>olarity</m:t>
                      </m:r>
                      <m:r>
                        <a:rPr lang="en-US" b="0" i="1" smtClean="0">
                          <a:solidFill>
                            <a:srgbClr val="FFFF00"/>
                          </a:solidFill>
                          <a:latin typeface="Cambria Math" panose="02040503050406030204" pitchFamily="18" charset="0"/>
                        </a:rPr>
                        <m:t> </m:t>
                      </m:r>
                      <m:d>
                        <m:dPr>
                          <m:ctrlPr>
                            <a:rPr lang="en-US" b="0" i="1" smtClean="0">
                              <a:solidFill>
                                <a:srgbClr val="FFFF00"/>
                              </a:solidFill>
                              <a:latin typeface="Cambria Math" panose="02040503050406030204" pitchFamily="18" charset="0"/>
                            </a:rPr>
                          </m:ctrlPr>
                        </m:dPr>
                        <m:e>
                          <m:r>
                            <a:rPr lang="en-US" b="0" i="1" smtClean="0">
                              <a:solidFill>
                                <a:srgbClr val="FFFF00"/>
                              </a:solidFill>
                              <a:latin typeface="Cambria Math" panose="02040503050406030204" pitchFamily="18" charset="0"/>
                            </a:rPr>
                            <m:t>𝑀</m:t>
                          </m:r>
                        </m:e>
                      </m:d>
                      <m:r>
                        <a:rPr lang="en-US" b="0" i="1" smtClean="0">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a:solidFill>
                                <a:srgbClr val="CC99FF"/>
                              </a:solidFill>
                              <a:latin typeface="Cambria Math" panose="02040503050406030204" pitchFamily="18" charset="0"/>
                            </a:rPr>
                            <m:t>solute</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moles</m:t>
                          </m:r>
                          <m:r>
                            <a:rPr lang="en-US" i="1">
                              <a:solidFill>
                                <a:srgbClr val="FFFF00"/>
                              </a:solidFill>
                              <a:latin typeface="Cambria Math" panose="02040503050406030204" pitchFamily="18" charset="0"/>
                            </a:rPr>
                            <m:t> </m:t>
                          </m:r>
                          <m:d>
                            <m:dPr>
                              <m:ctrlPr>
                                <a:rPr lang="en-US" i="1">
                                  <a:solidFill>
                                    <a:srgbClr val="FFFF00"/>
                                  </a:solidFill>
                                  <a:latin typeface="Cambria Math" panose="02040503050406030204" pitchFamily="18" charset="0"/>
                                </a:rPr>
                              </m:ctrlPr>
                            </m:dPr>
                            <m:e>
                              <m:r>
                                <m:rPr>
                                  <m:sty m:val="p"/>
                                </m:rPr>
                                <a:rPr lang="en-US" b="0" i="0" smtClean="0">
                                  <a:solidFill>
                                    <a:srgbClr val="FFFF00"/>
                                  </a:solidFill>
                                  <a:latin typeface="Cambria Math" panose="02040503050406030204" pitchFamily="18" charset="0"/>
                                </a:rPr>
                                <m:t>mol</m:t>
                              </m:r>
                            </m:e>
                          </m:d>
                        </m:num>
                        <m:den>
                          <m:r>
                            <m:rPr>
                              <m:sty m:val="p"/>
                            </m:rPr>
                            <a:rPr lang="en-US">
                              <a:solidFill>
                                <a:srgbClr val="6699FF"/>
                              </a:solidFill>
                              <a:latin typeface="Cambria Math" panose="02040503050406030204" pitchFamily="18" charset="0"/>
                            </a:rPr>
                            <m:t>solution</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volume</m:t>
                          </m:r>
                          <m:r>
                            <a:rPr lang="en-US" i="1">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L</m:t>
                          </m:r>
                          <m:r>
                            <a:rPr lang="en-US" i="1">
                              <a:solidFill>
                                <a:srgbClr val="FFFF00"/>
                              </a:solidFill>
                              <a:latin typeface="Cambria Math" panose="02040503050406030204" pitchFamily="18" charset="0"/>
                            </a:rPr>
                            <m:t>)</m:t>
                          </m:r>
                        </m:den>
                      </m:f>
                    </m:oMath>
                  </m:oMathPara>
                </a14:m>
                <a:endParaRPr lang="en-US" dirty="0"/>
              </a:p>
              <a:p>
                <a:endParaRPr lang="en-US" dirty="0"/>
              </a:p>
              <a:p>
                <a:r>
                  <a:rPr lang="en-US" dirty="0"/>
                  <a:t>The </a:t>
                </a:r>
                <a:r>
                  <a:rPr lang="en-US" dirty="0">
                    <a:solidFill>
                      <a:srgbClr val="FFFF00"/>
                    </a:solidFill>
                  </a:rPr>
                  <a:t>molarity</a:t>
                </a:r>
                <a:r>
                  <a:rPr lang="en-US" dirty="0"/>
                  <a:t> of </a:t>
                </a:r>
                <a:r>
                  <a:rPr lang="en-US" b="1" dirty="0">
                    <a:solidFill>
                      <a:srgbClr val="FFC000"/>
                    </a:solidFill>
                  </a:rPr>
                  <a:t>1.5 mol </a:t>
                </a:r>
                <a:r>
                  <a:rPr lang="en-US" dirty="0">
                    <a:solidFill>
                      <a:schemeClr val="accent1">
                        <a:lumMod val="60000"/>
                        <a:lumOff val="40000"/>
                      </a:schemeClr>
                    </a:solidFill>
                  </a:rPr>
                  <a:t>NaCl</a:t>
                </a:r>
                <a:r>
                  <a:rPr lang="en-US" dirty="0"/>
                  <a:t> in a final dissolution in </a:t>
                </a:r>
                <a:r>
                  <a:rPr lang="en-US" b="1" dirty="0">
                    <a:solidFill>
                      <a:srgbClr val="FFC000"/>
                    </a:solidFill>
                  </a:rPr>
                  <a:t>500. mL </a:t>
                </a:r>
                <a:r>
                  <a:rPr lang="en-US" dirty="0">
                    <a:solidFill>
                      <a:srgbClr val="6699FF"/>
                    </a:solidFill>
                  </a:rPr>
                  <a:t>solution</a:t>
                </a:r>
                <a:r>
                  <a:rPr lang="en-US" dirty="0"/>
                  <a:t> is:</a:t>
                </a:r>
                <a:endParaRPr lang="en-US" dirty="0">
                  <a:solidFill>
                    <a:srgbClr val="6699FF"/>
                  </a:solidFill>
                </a:endParaRPr>
              </a:p>
              <a:p>
                <a:pPr marL="0" indent="0">
                  <a:buNone/>
                </a:pPr>
                <a14:m>
                  <m:oMathPara xmlns:m="http://schemas.openxmlformats.org/officeDocument/2006/math">
                    <m:oMathParaPr>
                      <m:jc m:val="centerGroup"/>
                    </m:oMathParaPr>
                    <m:oMath xmlns:m="http://schemas.openxmlformats.org/officeDocument/2006/math">
                      <m:f>
                        <m:fPr>
                          <m:ctrlPr>
                            <a:rPr lang="en-US" i="1">
                              <a:latin typeface="Cambria Math" panose="02040503050406030204" pitchFamily="18" charset="0"/>
                            </a:rPr>
                          </m:ctrlPr>
                        </m:fPr>
                        <m:num>
                          <m:r>
                            <a:rPr lang="en-US" b="0" i="0" smtClean="0">
                              <a:latin typeface="Cambria Math" panose="02040503050406030204" pitchFamily="18" charset="0"/>
                            </a:rPr>
                            <m:t>1.5 </m:t>
                          </m:r>
                          <m:r>
                            <m:rPr>
                              <m:sty m:val="p"/>
                            </m:rPr>
                            <a:rPr lang="en-US" b="0" i="0" smtClean="0">
                              <a:latin typeface="Cambria Math" panose="02040503050406030204" pitchFamily="18" charset="0"/>
                            </a:rPr>
                            <m:t>mol</m:t>
                          </m:r>
                        </m:num>
                        <m:den>
                          <m:r>
                            <a:rPr lang="en-US" b="0" i="1" smtClean="0">
                              <a:latin typeface="Cambria Math" panose="02040503050406030204" pitchFamily="18" charset="0"/>
                            </a:rPr>
                            <m:t>500.  </m:t>
                          </m:r>
                          <m:r>
                            <m:rPr>
                              <m:sty m:val="p"/>
                            </m:rPr>
                            <a:rPr lang="en-US" b="0" i="0" smtClean="0">
                              <a:latin typeface="Cambria Math" panose="02040503050406030204" pitchFamily="18" charset="0"/>
                            </a:rPr>
                            <m:t>mL</m:t>
                          </m:r>
                        </m:den>
                      </m:f>
                      <m:r>
                        <a:rPr lang="en-US">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b="0" i="0" smtClean="0">
                              <a:latin typeface="Cambria Math" panose="02040503050406030204" pitchFamily="18" charset="0"/>
                            </a:rPr>
                            <m:t>1000 </m:t>
                          </m:r>
                          <m:r>
                            <m:rPr>
                              <m:sty m:val="p"/>
                            </m:rPr>
                            <a:rPr lang="en-US" b="0" i="0" smtClean="0">
                              <a:latin typeface="Cambria Math" panose="02040503050406030204" pitchFamily="18" charset="0"/>
                            </a:rPr>
                            <m:t>mL</m:t>
                          </m:r>
                        </m:num>
                        <m:den>
                          <m:r>
                            <a:rPr lang="en-US" b="0" i="1" smtClean="0">
                              <a:latin typeface="Cambria Math" panose="02040503050406030204" pitchFamily="18" charset="0"/>
                            </a:rPr>
                            <m:t>1 </m:t>
                          </m:r>
                          <m:r>
                            <m:rPr>
                              <m:sty m:val="p"/>
                            </m:rPr>
                            <a:rPr lang="en-US" i="0">
                              <a:latin typeface="Cambria Math" panose="02040503050406030204" pitchFamily="18" charset="0"/>
                            </a:rPr>
                            <m:t>L</m:t>
                          </m:r>
                        </m:den>
                      </m:f>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3.0 </m:t>
                      </m:r>
                      <m:r>
                        <a:rPr lang="en-US" b="0" i="1" smtClean="0">
                          <a:latin typeface="Cambria Math" panose="02040503050406030204" pitchFamily="18" charset="0"/>
                          <a:ea typeface="Cambria Math" panose="02040503050406030204" pitchFamily="18" charset="0"/>
                        </a:rPr>
                        <m:t>𝑀</m:t>
                      </m:r>
                      <m:r>
                        <a:rPr lang="en-US" b="0" i="1"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NaCl</m:t>
                      </m:r>
                    </m:oMath>
                  </m:oMathPara>
                </a14:m>
                <a:endParaRPr lang="en-US" dirty="0"/>
              </a:p>
              <a:p>
                <a:pPr marL="0" indent="0">
                  <a:buNone/>
                </a:pPr>
                <a:r>
                  <a:rPr lang="en-US" sz="1600" dirty="0"/>
                  <a:t>Your book notes that phase indicator “(</a:t>
                </a:r>
                <a:r>
                  <a:rPr lang="en-US" sz="1600" dirty="0" err="1"/>
                  <a:t>aq</a:t>
                </a:r>
                <a:r>
                  <a:rPr lang="en-US" sz="1600" dirty="0"/>
                  <a:t>)” is added to “3.0 M NaCl” but this is unnecessary since “M” indicates molarity which is a concentration, implying a solute dissolved in a suitable usually water [aqueous] solvent</a:t>
                </a:r>
              </a:p>
            </p:txBody>
          </p:sp>
        </mc:Choice>
        <mc:Fallback xmlns="">
          <p:sp>
            <p:nvSpPr>
              <p:cNvPr id="5" name="Content Placeholder 4">
                <a:extLst>
                  <a:ext uri="{FF2B5EF4-FFF2-40B4-BE49-F238E27FC236}">
                    <a16:creationId xmlns:a16="http://schemas.microsoft.com/office/drawing/2014/main" id="{C7B6B15E-7E55-EC08-4EBC-7C9EC6B81D8B}"/>
                  </a:ext>
                </a:extLst>
              </p:cNvPr>
              <p:cNvSpPr>
                <a:spLocks noGrp="1" noRot="1" noChangeAspect="1" noMove="1" noResize="1" noEditPoints="1" noAdjustHandles="1" noChangeArrowheads="1" noChangeShapeType="1" noTextEdit="1"/>
              </p:cNvSpPr>
              <p:nvPr>
                <p:ph idx="1"/>
              </p:nvPr>
            </p:nvSpPr>
            <p:spPr>
              <a:xfrm>
                <a:off x="378177" y="1022467"/>
                <a:ext cx="8387645" cy="5507386"/>
              </a:xfrm>
              <a:blipFill>
                <a:blip r:embed="rId2"/>
                <a:stretch>
                  <a:fillRect l="-1090" t="-886" r="-87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05FC4CE-29FD-A354-4124-C6CCCD64F65C}"/>
              </a:ext>
            </a:extLst>
          </p:cNvPr>
          <p:cNvSpPr>
            <a:spLocks noGrp="1"/>
          </p:cNvSpPr>
          <p:nvPr>
            <p:ph type="sldNum" sz="quarter" idx="10"/>
          </p:nvPr>
        </p:nvSpPr>
        <p:spPr/>
        <p:txBody>
          <a:bodyPr/>
          <a:lstStyle/>
          <a:p>
            <a:fld id="{48B47BF4-C530-47F3-8F78-E261EA428483}" type="slidenum">
              <a:rPr lang="en-US" smtClean="0"/>
              <a:pPr/>
              <a:t>32</a:t>
            </a:fld>
            <a:endParaRPr lang="en-US" dirty="0"/>
          </a:p>
        </p:txBody>
      </p:sp>
    </p:spTree>
    <p:extLst>
      <p:ext uri="{BB962C8B-B14F-4D97-AF65-F5344CB8AC3E}">
        <p14:creationId xmlns:p14="http://schemas.microsoft.com/office/powerpoint/2010/main" val="1679975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A536C-0551-2FFC-B843-C3B2DACE4C6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4B39AE8-69D4-8CED-3507-3E9540517498}"/>
              </a:ext>
            </a:extLst>
          </p:cNvPr>
          <p:cNvSpPr>
            <a:spLocks noGrp="1"/>
          </p:cNvSpPr>
          <p:nvPr>
            <p:ph type="title"/>
          </p:nvPr>
        </p:nvSpPr>
        <p:spPr>
          <a:xfrm>
            <a:off x="372533" y="177860"/>
            <a:ext cx="8421512" cy="769441"/>
          </a:xfrm>
        </p:spPr>
        <p:txBody>
          <a:bodyPr/>
          <a:lstStyle/>
          <a:p>
            <a:r>
              <a:rPr lang="en-US" sz="4400" dirty="0"/>
              <a:t>Practice: Molarity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2986C7B-B544-EFD7-1E18-3CE504512935}"/>
                  </a:ext>
                </a:extLst>
              </p:cNvPr>
              <p:cNvSpPr>
                <a:spLocks noGrp="1"/>
              </p:cNvSpPr>
              <p:nvPr>
                <p:ph idx="1"/>
              </p:nvPr>
            </p:nvSpPr>
            <p:spPr>
              <a:xfrm>
                <a:off x="369212" y="1031432"/>
                <a:ext cx="8387645" cy="5507386"/>
              </a:xfrm>
            </p:spPr>
            <p:txBody>
              <a:bodyPr/>
              <a:lstStyle/>
              <a:p>
                <a:r>
                  <a:rPr lang="en-US" sz="2200" b="1" dirty="0">
                    <a:solidFill>
                      <a:srgbClr val="FFC000"/>
                    </a:solidFill>
                  </a:rPr>
                  <a:t>42.23 g </a:t>
                </a:r>
                <a:r>
                  <a:rPr lang="en-US" sz="2200" dirty="0">
                    <a:solidFill>
                      <a:schemeClr val="accent1">
                        <a:lumMod val="60000"/>
                        <a:lumOff val="40000"/>
                      </a:schemeClr>
                    </a:solidFill>
                  </a:rPr>
                  <a:t>NH</a:t>
                </a:r>
                <a:r>
                  <a:rPr lang="en-US" sz="2200" baseline="-25000" dirty="0">
                    <a:solidFill>
                      <a:schemeClr val="accent1">
                        <a:lumMod val="60000"/>
                        <a:lumOff val="40000"/>
                      </a:schemeClr>
                    </a:solidFill>
                  </a:rPr>
                  <a:t>4</a:t>
                </a:r>
                <a:r>
                  <a:rPr lang="en-US" sz="2200" dirty="0">
                    <a:solidFill>
                      <a:schemeClr val="accent1">
                        <a:lumMod val="60000"/>
                        <a:lumOff val="40000"/>
                      </a:schemeClr>
                    </a:solidFill>
                  </a:rPr>
                  <a:t>Cl</a:t>
                </a:r>
                <a:r>
                  <a:rPr lang="en-US" sz="2200" dirty="0"/>
                  <a:t> </a:t>
                </a:r>
                <a:r>
                  <a:rPr lang="en-US" sz="2000" dirty="0">
                    <a:solidFill>
                      <a:srgbClr val="CC99FF"/>
                    </a:solidFill>
                  </a:rPr>
                  <a:t>solute </a:t>
                </a:r>
                <a:r>
                  <a:rPr lang="en-US" sz="2200" dirty="0"/>
                  <a:t>is dissolved in </a:t>
                </a:r>
                <a:r>
                  <a:rPr lang="en-US" sz="2200" b="1" dirty="0">
                    <a:solidFill>
                      <a:srgbClr val="FFC000"/>
                    </a:solidFill>
                  </a:rPr>
                  <a:t>500.0 mL </a:t>
                </a:r>
                <a:r>
                  <a:rPr lang="en-US" sz="2200" dirty="0">
                    <a:solidFill>
                      <a:srgbClr val="6699FF"/>
                    </a:solidFill>
                  </a:rPr>
                  <a:t>solution. </a:t>
                </a:r>
                <a:r>
                  <a:rPr lang="en-US" sz="2200" dirty="0"/>
                  <a:t>Calculate its molarity.</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num>
                      <m:den>
                        <m:r>
                          <m:rPr>
                            <m:sty m:val="p"/>
                          </m:rPr>
                          <a:rPr lang="en-US" sz="1800">
                            <a:solidFill>
                              <a:srgbClr val="6699FF"/>
                            </a:solidFill>
                            <a:latin typeface="Cambria Math" panose="02040503050406030204" pitchFamily="18" charset="0"/>
                          </a:rPr>
                          <m:t>solution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den>
                    </m:f>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Identify associated inputs, determine needed conversions:</a:t>
                </a: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Solute is NH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Cl; amount in grams (mass), but need moles. Have to use molar mass of NH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Cl</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42.23 </m:t>
                      </m:r>
                      <m:r>
                        <m:rPr>
                          <m:sty m:val="p"/>
                        </m:rPr>
                        <a:rPr lang="en-US" sz="1400" b="0" i="0" smtClean="0">
                          <a:solidFill>
                            <a:srgbClr val="FFFF00"/>
                          </a:solidFill>
                          <a:latin typeface="Cambria Math" panose="02040503050406030204" pitchFamily="18" charset="0"/>
                        </a:rPr>
                        <m:t>g</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m:t>
                      </m:r>
                      <m:sSub>
                        <m:sSubPr>
                          <m:ctrlPr>
                            <a:rPr lang="en-US" sz="1400" b="0" i="1" smtClean="0">
                              <a:solidFill>
                                <a:srgbClr val="FFFF00"/>
                              </a:solidFill>
                              <a:latin typeface="Cambria Math" panose="02040503050406030204" pitchFamily="18" charset="0"/>
                            </a:rPr>
                          </m:ctrlPr>
                        </m:sSubPr>
                        <m:e>
                          <m:r>
                            <m:rPr>
                              <m:sty m:val="p"/>
                            </m:rPr>
                            <a:rPr lang="en-US" sz="1400" b="0" i="0" smtClean="0">
                              <a:solidFill>
                                <a:srgbClr val="FFFF00"/>
                              </a:solidFill>
                              <a:latin typeface="Cambria Math" panose="02040503050406030204" pitchFamily="18" charset="0"/>
                            </a:rPr>
                            <m:t>H</m:t>
                          </m:r>
                        </m:e>
                        <m:sub>
                          <m:r>
                            <a:rPr lang="en-US" sz="1400" b="0" i="0" smtClean="0">
                              <a:solidFill>
                                <a:srgbClr val="FFFF00"/>
                              </a:solidFill>
                              <a:latin typeface="Cambria Math" panose="02040503050406030204" pitchFamily="18" charset="0"/>
                            </a:rPr>
                            <m:t>4</m:t>
                          </m:r>
                        </m:sub>
                      </m:sSub>
                      <m:r>
                        <m:rPr>
                          <m:sty m:val="p"/>
                        </m:rPr>
                        <a:rPr lang="en-US" sz="1400" b="0" i="0" smtClean="0">
                          <a:solidFill>
                            <a:srgbClr val="FFFF00"/>
                          </a:solidFill>
                          <a:latin typeface="Cambria Math" panose="02040503050406030204" pitchFamily="18" charset="0"/>
                        </a:rPr>
                        <m:t>Cl</m:t>
                      </m:r>
                      <m:r>
                        <a:rPr lang="en-US" sz="1400" b="0" i="0" smtClean="0">
                          <a:solidFill>
                            <a:srgbClr val="FFFF00"/>
                          </a:solidFill>
                          <a:latin typeface="Cambria Math" panose="02040503050406030204" pitchFamily="18" charset="0"/>
                        </a:rPr>
                        <m:t> </m:t>
                      </m:r>
                      <m:r>
                        <a:rPr lang="en-US" sz="1400" b="0" i="1" smtClean="0">
                          <a:solidFill>
                            <a:srgbClr val="FFFF00"/>
                          </a:solidFill>
                          <a:latin typeface="Cambria Math" panose="02040503050406030204" pitchFamily="18" charset="0"/>
                          <a:ea typeface="Cambria Math" panose="02040503050406030204" pitchFamily="18" charset="0"/>
                        </a:rPr>
                        <m:t>×</m:t>
                      </m:r>
                      <m:f>
                        <m:fPr>
                          <m:ctrlPr>
                            <a:rPr lang="en-US" sz="1400" i="1" smtClean="0">
                              <a:solidFill>
                                <a:srgbClr val="FFFF00"/>
                              </a:solidFill>
                              <a:latin typeface="Cambria Math" panose="02040503050406030204" pitchFamily="18" charset="0"/>
                            </a:rPr>
                          </m:ctrlPr>
                        </m:fPr>
                        <m:num>
                          <m:r>
                            <a:rPr lang="en-US" sz="1400">
                              <a:solidFill>
                                <a:srgbClr val="FFFF00"/>
                              </a:solidFill>
                              <a:latin typeface="Cambria Math" panose="02040503050406030204" pitchFamily="18" charset="0"/>
                            </a:rPr>
                            <m:t>1 </m:t>
                          </m:r>
                          <m:r>
                            <m:rPr>
                              <m:sty m:val="p"/>
                            </m:rPr>
                            <a:rPr lang="en-US" sz="1400">
                              <a:solidFill>
                                <a:srgbClr val="FFFF00"/>
                              </a:solidFill>
                              <a:latin typeface="Cambria Math" panose="02040503050406030204" pitchFamily="18" charset="0"/>
                            </a:rPr>
                            <m:t>mol</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N</m:t>
                          </m:r>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4</m:t>
                              </m:r>
                            </m:sub>
                          </m:sSub>
                          <m:r>
                            <m:rPr>
                              <m:sty m:val="p"/>
                            </m:rPr>
                            <a:rPr lang="en-US" sz="1400">
                              <a:solidFill>
                                <a:srgbClr val="FFFF00"/>
                              </a:solidFill>
                              <a:latin typeface="Cambria Math" panose="02040503050406030204" pitchFamily="18" charset="0"/>
                            </a:rPr>
                            <m:t>Cl</m:t>
                          </m:r>
                        </m:num>
                        <m:den>
                          <m:r>
                            <a:rPr lang="en-US" sz="1400">
                              <a:solidFill>
                                <a:srgbClr val="FFFF00"/>
                              </a:solidFill>
                              <a:latin typeface="Cambria Math" panose="02040503050406030204" pitchFamily="18" charset="0"/>
                            </a:rPr>
                            <m:t>53.50 </m:t>
                          </m:r>
                          <m:r>
                            <m:rPr>
                              <m:sty m:val="p"/>
                            </m:rPr>
                            <a:rPr lang="en-US" sz="1400">
                              <a:solidFill>
                                <a:srgbClr val="FFFF00"/>
                              </a:solidFill>
                              <a:latin typeface="Cambria Math" panose="02040503050406030204" pitchFamily="18" charset="0"/>
                            </a:rPr>
                            <m:t>g</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N</m:t>
                          </m:r>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4</m:t>
                              </m:r>
                            </m:sub>
                          </m:sSub>
                          <m:r>
                            <m:rPr>
                              <m:sty m:val="p"/>
                            </m:rPr>
                            <a:rPr lang="en-US" sz="1400">
                              <a:solidFill>
                                <a:srgbClr val="FFFF00"/>
                              </a:solidFill>
                              <a:latin typeface="Cambria Math" panose="02040503050406030204" pitchFamily="18" charset="0"/>
                            </a:rPr>
                            <m:t>Cl</m:t>
                          </m:r>
                        </m:den>
                      </m:f>
                      <m:r>
                        <a:rPr lang="en-US" sz="1400" b="0" i="0" smtClean="0">
                          <a:solidFill>
                            <a:srgbClr val="FFFF00"/>
                          </a:solidFill>
                          <a:latin typeface="Cambria Math" panose="02040503050406030204" pitchFamily="18" charset="0"/>
                        </a:rPr>
                        <m:t>=0.7893 </m:t>
                      </m:r>
                      <m:r>
                        <m:rPr>
                          <m:sty m:val="p"/>
                        </m:rPr>
                        <a:rPr lang="en-US" sz="1400" b="0" i="0" smtClean="0">
                          <a:solidFill>
                            <a:srgbClr val="FFFF00"/>
                          </a:solidFill>
                          <a:latin typeface="Cambria Math" panose="02040503050406030204" pitchFamily="18" charset="0"/>
                        </a:rPr>
                        <m:t>mol</m:t>
                      </m:r>
                      <m:r>
                        <a:rPr lang="en-US" sz="1400" b="0" i="0" smtClean="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N</m:t>
                      </m:r>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4</m:t>
                          </m:r>
                        </m:sub>
                      </m:sSub>
                      <m:r>
                        <m:rPr>
                          <m:sty m:val="p"/>
                        </m:rPr>
                        <a:rPr lang="en-US" sz="1400">
                          <a:solidFill>
                            <a:srgbClr val="FFFF00"/>
                          </a:solidFill>
                          <a:latin typeface="Cambria Math" panose="02040503050406030204" pitchFamily="18" charset="0"/>
                        </a:rPr>
                        <m:t>Cl</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Solution volume is found but in units “mL” (milliliters), need to convert to “L” (liters)</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500.0 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f>
                        <m:fPr>
                          <m:ctrlPr>
                            <a:rPr lang="en-US" sz="1400" i="1">
                              <a:solidFill>
                                <a:srgbClr val="FFFF00"/>
                              </a:solidFill>
                              <a:latin typeface="Cambria Math" panose="02040503050406030204" pitchFamily="18" charset="0"/>
                            </a:rPr>
                          </m:ctrlPr>
                        </m:fPr>
                        <m:num>
                          <m:r>
                            <a:rPr lang="en-US" sz="1400" i="0">
                              <a:solidFill>
                                <a:srgbClr val="FFFF00"/>
                              </a:solidFill>
                              <a:latin typeface="Cambria Math" panose="02040503050406030204" pitchFamily="18" charset="0"/>
                            </a:rPr>
                            <m:t>1 </m:t>
                          </m:r>
                          <m:r>
                            <m:rPr>
                              <m:sty m:val="p"/>
                            </m:rPr>
                            <a:rPr lang="en-US" sz="1400" b="0" i="0" smtClean="0">
                              <a:solidFill>
                                <a:srgbClr val="FFFF00"/>
                              </a:solidFill>
                              <a:latin typeface="Cambria Math" panose="02040503050406030204" pitchFamily="18" charset="0"/>
                            </a:rPr>
                            <m:t>L</m:t>
                          </m:r>
                          <m:r>
                            <a:rPr lang="en-US" sz="1400" i="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num>
                        <m:den>
                          <m:r>
                            <a:rPr lang="en-US" sz="1400" b="0" i="0" smtClean="0">
                              <a:solidFill>
                                <a:srgbClr val="FFFF00"/>
                              </a:solidFill>
                              <a:latin typeface="Cambria Math" panose="02040503050406030204" pitchFamily="18" charset="0"/>
                            </a:rPr>
                            <m:t>1000 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den>
                      </m:f>
                      <m:r>
                        <a:rPr lang="en-US" sz="1400">
                          <a:solidFill>
                            <a:srgbClr val="FFFF00"/>
                          </a:solidFill>
                          <a:latin typeface="Cambria Math" panose="02040503050406030204" pitchFamily="18" charset="0"/>
                        </a:rPr>
                        <m:t>=0.</m:t>
                      </m:r>
                      <m:r>
                        <a:rPr lang="en-US" sz="1400" b="0" i="0" smtClean="0">
                          <a:solidFill>
                            <a:srgbClr val="FFFF00"/>
                          </a:solidFill>
                          <a:latin typeface="Cambria Math" panose="02040503050406030204" pitchFamily="18" charset="0"/>
                        </a:rPr>
                        <m:t>5000 </m:t>
                      </m:r>
                      <m:r>
                        <m:rPr>
                          <m:sty m:val="p"/>
                        </m:rPr>
                        <a:rPr lang="en-US" sz="1400" b="0" i="0" smtClean="0">
                          <a:solidFill>
                            <a:srgbClr val="FFFF00"/>
                          </a:solidFill>
                          <a:latin typeface="Cambria Math" panose="02040503050406030204" pitchFamily="18" charset="0"/>
                        </a:rPr>
                        <m:t>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511175" indent="-511175">
                  <a:buClr>
                    <a:srgbClr val="FFFF00"/>
                  </a:buClr>
                  <a:buNone/>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br>
                  <a:rPr lang="en-US" dirty="0">
                    <a:solidFill>
                      <a:srgbClr val="FFFF00"/>
                    </a:solidFill>
                    <a:sym typeface="Wingdings" panose="05000000000000000000" pitchFamily="2" charset="2"/>
                  </a:rPr>
                </a:br>
                <a14:m>
                  <m:oMathPara xmlns:m="http://schemas.openxmlformats.org/officeDocument/2006/math">
                    <m:oMathParaPr>
                      <m:jc m:val="centerGroup"/>
                    </m:oMathParaPr>
                    <m:oMath xmlns:m="http://schemas.openxmlformats.org/officeDocument/2006/math">
                      <m:r>
                        <a:rPr lang="en-US" sz="1800" i="1">
                          <a:solidFill>
                            <a:srgbClr val="FFFF00"/>
                          </a:solidFill>
                          <a:latin typeface="Cambria Math" panose="02040503050406030204" pitchFamily="18" charset="0"/>
                        </a:rPr>
                        <m:t>42.23 </m:t>
                      </m:r>
                      <m:r>
                        <m:rPr>
                          <m:sty m:val="p"/>
                        </m:rPr>
                        <a:rPr lang="en-US" sz="1800">
                          <a:solidFill>
                            <a:srgbClr val="FFFF00"/>
                          </a:solidFill>
                          <a:latin typeface="Cambria Math" panose="02040503050406030204" pitchFamily="18" charset="0"/>
                        </a:rPr>
                        <m:t>g</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N</m:t>
                      </m:r>
                      <m:sSub>
                        <m:sSubPr>
                          <m:ctrlPr>
                            <a:rPr lang="en-US" sz="1800" i="1">
                              <a:solidFill>
                                <a:srgbClr val="FFFF00"/>
                              </a:solidFill>
                              <a:latin typeface="Cambria Math" panose="02040503050406030204" pitchFamily="18" charset="0"/>
                            </a:rPr>
                          </m:ctrlPr>
                        </m:sSubPr>
                        <m:e>
                          <m:r>
                            <m:rPr>
                              <m:sty m:val="p"/>
                            </m:rPr>
                            <a:rPr lang="en-US" sz="1800">
                              <a:solidFill>
                                <a:srgbClr val="FFFF00"/>
                              </a:solidFill>
                              <a:latin typeface="Cambria Math" panose="02040503050406030204" pitchFamily="18" charset="0"/>
                            </a:rPr>
                            <m:t>H</m:t>
                          </m:r>
                        </m:e>
                        <m:sub>
                          <m:r>
                            <a:rPr lang="en-US" sz="1800">
                              <a:solidFill>
                                <a:srgbClr val="FFFF00"/>
                              </a:solidFill>
                              <a:latin typeface="Cambria Math" panose="02040503050406030204" pitchFamily="18" charset="0"/>
                            </a:rPr>
                            <m:t>4</m:t>
                          </m:r>
                        </m:sub>
                      </m:sSub>
                      <m:r>
                        <m:rPr>
                          <m:sty m:val="p"/>
                        </m:rPr>
                        <a:rPr lang="en-US" sz="1800">
                          <a:solidFill>
                            <a:srgbClr val="FFFF00"/>
                          </a:solidFill>
                          <a:latin typeface="Cambria Math" panose="02040503050406030204" pitchFamily="18" charset="0"/>
                        </a:rPr>
                        <m:t>Cl</m:t>
                      </m:r>
                      <m:r>
                        <a:rPr lang="en-US" sz="1800">
                          <a:solidFill>
                            <a:srgbClr val="FFFF00"/>
                          </a:solidFill>
                          <a:latin typeface="Cambria Math" panose="02040503050406030204" pitchFamily="18" charset="0"/>
                        </a:rPr>
                        <m:t> </m:t>
                      </m:r>
                      <m:r>
                        <a:rPr lang="en-US" sz="1800" i="1">
                          <a:solidFill>
                            <a:srgbClr val="FFFF00"/>
                          </a:solidFill>
                          <a:latin typeface="Cambria Math" panose="02040503050406030204" pitchFamily="18" charset="0"/>
                          <a:ea typeface="Cambria Math" panose="02040503050406030204" pitchFamily="18" charset="0"/>
                        </a:rPr>
                        <m:t>×</m:t>
                      </m:r>
                      <m:f>
                        <m:fPr>
                          <m:ctrlPr>
                            <a:rPr lang="en-US" sz="1800" i="1">
                              <a:solidFill>
                                <a:srgbClr val="FFFF00"/>
                              </a:solidFill>
                              <a:latin typeface="Cambria Math" panose="02040503050406030204" pitchFamily="18" charset="0"/>
                            </a:rPr>
                          </m:ctrlPr>
                        </m:fPr>
                        <m:num>
                          <m:r>
                            <a:rPr lang="en-US" sz="1800" i="0">
                              <a:solidFill>
                                <a:srgbClr val="FFFF00"/>
                              </a:solidFill>
                              <a:latin typeface="Cambria Math" panose="02040503050406030204" pitchFamily="18" charset="0"/>
                            </a:rPr>
                            <m:t>1 </m:t>
                          </m:r>
                          <m:r>
                            <m:rPr>
                              <m:sty m:val="p"/>
                            </m:rPr>
                            <a:rPr lang="en-US" sz="1800" i="0">
                              <a:solidFill>
                                <a:srgbClr val="FFFF00"/>
                              </a:solidFill>
                              <a:latin typeface="Cambria Math" panose="02040503050406030204" pitchFamily="18" charset="0"/>
                            </a:rPr>
                            <m:t>mol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N</m:t>
                          </m:r>
                          <m:sSub>
                            <m:sSubPr>
                              <m:ctrlPr>
                                <a:rPr lang="en-US" sz="1800" i="1">
                                  <a:solidFill>
                                    <a:srgbClr val="FFFF00"/>
                                  </a:solidFill>
                                  <a:latin typeface="Cambria Math" panose="02040503050406030204" pitchFamily="18" charset="0"/>
                                </a:rPr>
                              </m:ctrlPr>
                            </m:sSubPr>
                            <m:e>
                              <m:r>
                                <m:rPr>
                                  <m:sty m:val="p"/>
                                </m:rPr>
                                <a:rPr lang="en-US" sz="1800" i="0">
                                  <a:solidFill>
                                    <a:srgbClr val="FFFF00"/>
                                  </a:solidFill>
                                  <a:latin typeface="Cambria Math" panose="02040503050406030204" pitchFamily="18" charset="0"/>
                                </a:rPr>
                                <m:t>H</m:t>
                              </m:r>
                            </m:e>
                            <m:sub>
                              <m:r>
                                <a:rPr lang="en-US" sz="1800" i="0">
                                  <a:solidFill>
                                    <a:srgbClr val="FFFF00"/>
                                  </a:solidFill>
                                  <a:latin typeface="Cambria Math" panose="02040503050406030204" pitchFamily="18" charset="0"/>
                                </a:rPr>
                                <m:t>4</m:t>
                              </m:r>
                            </m:sub>
                          </m:sSub>
                          <m:r>
                            <m:rPr>
                              <m:sty m:val="p"/>
                            </m:rPr>
                            <a:rPr lang="en-US" sz="1800" i="0">
                              <a:solidFill>
                                <a:srgbClr val="FFFF00"/>
                              </a:solidFill>
                              <a:latin typeface="Cambria Math" panose="02040503050406030204" pitchFamily="18" charset="0"/>
                            </a:rPr>
                            <m:t>Cl</m:t>
                          </m:r>
                        </m:num>
                        <m:den>
                          <m:r>
                            <a:rPr lang="en-US" sz="1800" i="0">
                              <a:solidFill>
                                <a:srgbClr val="FFFF00"/>
                              </a:solidFill>
                              <a:latin typeface="Cambria Math" panose="02040503050406030204" pitchFamily="18" charset="0"/>
                            </a:rPr>
                            <m:t>53.50 </m:t>
                          </m:r>
                          <m:r>
                            <m:rPr>
                              <m:sty m:val="p"/>
                            </m:rPr>
                            <a:rPr lang="en-US" sz="1800" i="0">
                              <a:solidFill>
                                <a:srgbClr val="FFFF00"/>
                              </a:solidFill>
                              <a:latin typeface="Cambria Math" panose="02040503050406030204" pitchFamily="18" charset="0"/>
                            </a:rPr>
                            <m:t>g</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N</m:t>
                          </m:r>
                          <m:sSub>
                            <m:sSubPr>
                              <m:ctrlPr>
                                <a:rPr lang="en-US" sz="1800" i="1">
                                  <a:solidFill>
                                    <a:srgbClr val="FFFF00"/>
                                  </a:solidFill>
                                  <a:latin typeface="Cambria Math" panose="02040503050406030204" pitchFamily="18" charset="0"/>
                                </a:rPr>
                              </m:ctrlPr>
                            </m:sSubPr>
                            <m:e>
                              <m:r>
                                <m:rPr>
                                  <m:sty m:val="p"/>
                                </m:rPr>
                                <a:rPr lang="en-US" sz="1800" i="0">
                                  <a:solidFill>
                                    <a:srgbClr val="FFFF00"/>
                                  </a:solidFill>
                                  <a:latin typeface="Cambria Math" panose="02040503050406030204" pitchFamily="18" charset="0"/>
                                </a:rPr>
                                <m:t>H</m:t>
                              </m:r>
                            </m:e>
                            <m:sub>
                              <m:r>
                                <a:rPr lang="en-US" sz="1800" i="0">
                                  <a:solidFill>
                                    <a:srgbClr val="FFFF00"/>
                                  </a:solidFill>
                                  <a:latin typeface="Cambria Math" panose="02040503050406030204" pitchFamily="18" charset="0"/>
                                </a:rPr>
                                <m:t>4</m:t>
                              </m:r>
                            </m:sub>
                          </m:sSub>
                          <m:r>
                            <m:rPr>
                              <m:sty m:val="p"/>
                            </m:rPr>
                            <a:rPr lang="en-US" sz="1800" i="0">
                              <a:solidFill>
                                <a:srgbClr val="FFFF00"/>
                              </a:solidFill>
                              <a:latin typeface="Cambria Math" panose="02040503050406030204" pitchFamily="18" charset="0"/>
                            </a:rPr>
                            <m:t>Cl</m:t>
                          </m:r>
                        </m:den>
                      </m:f>
                      <m:r>
                        <a:rPr lang="en-US" sz="1800" i="0">
                          <a:solidFill>
                            <a:srgbClr val="FFFF00"/>
                          </a:solidFill>
                          <a:latin typeface="Cambria Math" panose="02040503050406030204" pitchFamily="18" charset="0"/>
                          <a:ea typeface="Cambria Math" panose="02040503050406030204" pitchFamily="18" charset="0"/>
                        </a:rPr>
                        <m:t>×</m:t>
                      </m:r>
                      <m:f>
                        <m:fPr>
                          <m:ctrlPr>
                            <a:rPr lang="en-US" sz="1800" i="1" smtClean="0">
                              <a:solidFill>
                                <a:srgbClr val="FFFF00"/>
                              </a:solidFill>
                              <a:latin typeface="Cambria Math" panose="02040503050406030204" pitchFamily="18" charset="0"/>
                              <a:ea typeface="Cambria Math" panose="02040503050406030204" pitchFamily="18" charset="0"/>
                            </a:rPr>
                          </m:ctrlPr>
                        </m:fPr>
                        <m:num>
                          <m:r>
                            <a:rPr lang="en-US" sz="1800" b="0" i="0" smtClean="0">
                              <a:solidFill>
                                <a:srgbClr val="FFFF00"/>
                              </a:solidFill>
                              <a:latin typeface="Cambria Math" panose="02040503050406030204" pitchFamily="18" charset="0"/>
                              <a:ea typeface="Cambria Math" panose="02040503050406030204" pitchFamily="18" charset="0"/>
                            </a:rPr>
                            <m:t>1</m:t>
                          </m:r>
                        </m:num>
                        <m:den>
                          <m:r>
                            <a:rPr lang="en-US" sz="1800" i="0">
                              <a:solidFill>
                                <a:srgbClr val="FFFF00"/>
                              </a:solidFill>
                              <a:latin typeface="Cambria Math" panose="02040503050406030204" pitchFamily="18" charset="0"/>
                            </a:rPr>
                            <m:t>500.0 </m:t>
                          </m:r>
                          <m:r>
                            <m:rPr>
                              <m:sty m:val="p"/>
                            </m:rPr>
                            <a:rPr lang="en-US" sz="1800" i="0">
                              <a:solidFill>
                                <a:srgbClr val="FFFF00"/>
                              </a:solidFill>
                              <a:latin typeface="Cambria Math" panose="02040503050406030204" pitchFamily="18" charset="0"/>
                            </a:rPr>
                            <m:t>mL</m:t>
                          </m:r>
                        </m:den>
                      </m:f>
                      <m:r>
                        <a:rPr lang="en-US" sz="1800" i="0">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a:rPr lang="en-US" sz="1800" i="0">
                              <a:solidFill>
                                <a:srgbClr val="FFFF00"/>
                              </a:solidFill>
                              <a:latin typeface="Cambria Math" panose="02040503050406030204" pitchFamily="18" charset="0"/>
                            </a:rPr>
                            <m:t>1000 </m:t>
                          </m:r>
                          <m:r>
                            <m:rPr>
                              <m:sty m:val="p"/>
                            </m:rPr>
                            <a:rPr lang="en-US" sz="1800" i="0">
                              <a:solidFill>
                                <a:srgbClr val="FFFF00"/>
                              </a:solidFill>
                              <a:latin typeface="Cambria Math" panose="02040503050406030204" pitchFamily="18" charset="0"/>
                            </a:rPr>
                            <m:t>mL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solution</m:t>
                          </m:r>
                        </m:num>
                        <m:den>
                          <m:r>
                            <a:rPr lang="en-US" sz="1800" i="0">
                              <a:solidFill>
                                <a:srgbClr val="FFFF00"/>
                              </a:solidFill>
                              <a:latin typeface="Cambria Math" panose="02040503050406030204" pitchFamily="18" charset="0"/>
                            </a:rPr>
                            <m:t>1 </m:t>
                          </m:r>
                          <m:r>
                            <m:rPr>
                              <m:sty m:val="p"/>
                            </m:rPr>
                            <a:rPr lang="en-US" sz="1800" i="0">
                              <a:solidFill>
                                <a:srgbClr val="FFFF00"/>
                              </a:solidFill>
                              <a:latin typeface="Cambria Math" panose="02040503050406030204" pitchFamily="18" charset="0"/>
                            </a:rPr>
                            <m:t>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solution</m:t>
                          </m:r>
                        </m:den>
                      </m:f>
                    </m:oMath>
                    <m:oMath xmlns:m="http://schemas.openxmlformats.org/officeDocument/2006/math">
                      <m:r>
                        <a:rPr lang="en-US">
                          <a:solidFill>
                            <a:srgbClr val="FFFF00"/>
                          </a:solidFill>
                          <a:latin typeface="Cambria Math" panose="02040503050406030204" pitchFamily="18" charset="0"/>
                        </a:rPr>
                        <m:t>=</m:t>
                      </m:r>
                      <m:r>
                        <a:rPr lang="en-US" b="0" i="0" smtClean="0">
                          <a:solidFill>
                            <a:srgbClr val="FFFF00"/>
                          </a:solidFill>
                          <a:latin typeface="Cambria Math" panose="02040503050406030204" pitchFamily="18" charset="0"/>
                        </a:rPr>
                        <m:t>1.579 </m:t>
                      </m:r>
                      <m:r>
                        <m:rPr>
                          <m:sty m:val="p"/>
                        </m:rPr>
                        <a:rPr lang="en-US" b="0" i="0" smtClean="0">
                          <a:solidFill>
                            <a:srgbClr val="FFFF00"/>
                          </a:solidFill>
                          <a:latin typeface="Cambria Math" panose="02040503050406030204" pitchFamily="18" charset="0"/>
                        </a:rPr>
                        <m:t>M</m:t>
                      </m:r>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solution</m:t>
                      </m:r>
                    </m:oMath>
                  </m:oMathPara>
                </a14:m>
                <a:endParaRPr lang="en-US" sz="1800" dirty="0">
                  <a:solidFill>
                    <a:srgbClr val="FFFF00"/>
                  </a:solidFill>
                </a:endParaRPr>
              </a:p>
              <a:p>
                <a:pPr marL="0" indent="0" algn="ctr">
                  <a:buClr>
                    <a:srgbClr val="FFFF00"/>
                  </a:buClr>
                  <a:buNone/>
                </a:pPr>
                <a:r>
                  <a:rPr lang="en-US" sz="1800" dirty="0">
                    <a:latin typeface="Times New Roman" panose="02020603050405020304" pitchFamily="18" charset="0"/>
                    <a:cs typeface="Times New Roman" panose="02020603050405020304" pitchFamily="18" charset="0"/>
                  </a:rPr>
                  <a:t>Note that the volume expression was inverted to show</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how conversions can be included in the entire calculation</a:t>
                </a:r>
              </a:p>
            </p:txBody>
          </p:sp>
        </mc:Choice>
        <mc:Fallback xmlns="">
          <p:sp>
            <p:nvSpPr>
              <p:cNvPr id="5" name="Content Placeholder 4">
                <a:extLst>
                  <a:ext uri="{FF2B5EF4-FFF2-40B4-BE49-F238E27FC236}">
                    <a16:creationId xmlns:a16="http://schemas.microsoft.com/office/drawing/2014/main" id="{22986C7B-B544-EFD7-1E18-3CE504512935}"/>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1018" t="-774" r="-36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E171F5D2-A33E-3C8B-1225-512556D5AABC}"/>
              </a:ext>
            </a:extLst>
          </p:cNvPr>
          <p:cNvSpPr>
            <a:spLocks noGrp="1"/>
          </p:cNvSpPr>
          <p:nvPr>
            <p:ph type="sldNum" sz="quarter" idx="10"/>
          </p:nvPr>
        </p:nvSpPr>
        <p:spPr/>
        <p:txBody>
          <a:bodyPr/>
          <a:lstStyle/>
          <a:p>
            <a:fld id="{48B47BF4-C530-47F3-8F78-E261EA428483}" type="slidenum">
              <a:rPr lang="en-US" smtClean="0"/>
              <a:pPr/>
              <a:t>33</a:t>
            </a:fld>
            <a:endParaRPr lang="en-US" dirty="0"/>
          </a:p>
        </p:txBody>
      </p:sp>
    </p:spTree>
    <p:extLst>
      <p:ext uri="{BB962C8B-B14F-4D97-AF65-F5344CB8AC3E}">
        <p14:creationId xmlns:p14="http://schemas.microsoft.com/office/powerpoint/2010/main" val="42795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63228-0783-BEE7-8A0E-47A9F6D0D01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D12E472-00D3-4F38-5465-4CB9BE6F4D43}"/>
              </a:ext>
            </a:extLst>
          </p:cNvPr>
          <p:cNvSpPr>
            <a:spLocks noGrp="1"/>
          </p:cNvSpPr>
          <p:nvPr>
            <p:ph type="title"/>
          </p:nvPr>
        </p:nvSpPr>
        <p:spPr>
          <a:xfrm>
            <a:off x="372533" y="177860"/>
            <a:ext cx="8421512" cy="769441"/>
          </a:xfrm>
        </p:spPr>
        <p:txBody>
          <a:bodyPr/>
          <a:lstStyle/>
          <a:p>
            <a:r>
              <a:rPr lang="en-US" sz="4400" dirty="0"/>
              <a:t>Practice: Molarity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8818E15E-D845-BA71-180C-C1CA881788F8}"/>
                  </a:ext>
                </a:extLst>
              </p:cNvPr>
              <p:cNvSpPr>
                <a:spLocks noGrp="1"/>
              </p:cNvSpPr>
              <p:nvPr>
                <p:ph idx="1"/>
              </p:nvPr>
            </p:nvSpPr>
            <p:spPr>
              <a:xfrm>
                <a:off x="369212" y="1031432"/>
                <a:ext cx="8387645" cy="5507386"/>
              </a:xfrm>
            </p:spPr>
            <p:txBody>
              <a:bodyPr/>
              <a:lstStyle/>
              <a:p>
                <a:r>
                  <a:rPr lang="en-US" sz="2200" b="1" dirty="0">
                    <a:solidFill>
                      <a:srgbClr val="FFC000"/>
                    </a:solidFill>
                  </a:rPr>
                  <a:t>66.2 g </a:t>
                </a:r>
                <a:r>
                  <a:rPr lang="en-US" sz="2200" dirty="0">
                    <a:solidFill>
                      <a:schemeClr val="accent1">
                        <a:lumMod val="60000"/>
                        <a:lumOff val="40000"/>
                      </a:schemeClr>
                    </a:solidFill>
                  </a:rPr>
                  <a:t>C</a:t>
                </a:r>
                <a:r>
                  <a:rPr lang="en-US" sz="2200" baseline="-25000" dirty="0">
                    <a:solidFill>
                      <a:schemeClr val="accent1">
                        <a:lumMod val="60000"/>
                        <a:lumOff val="40000"/>
                      </a:schemeClr>
                    </a:solidFill>
                  </a:rPr>
                  <a:t>6</a:t>
                </a:r>
                <a:r>
                  <a:rPr lang="en-US" sz="2200" dirty="0">
                    <a:solidFill>
                      <a:schemeClr val="accent1">
                        <a:lumMod val="60000"/>
                        <a:lumOff val="40000"/>
                      </a:schemeClr>
                    </a:solidFill>
                  </a:rPr>
                  <a:t>H</a:t>
                </a:r>
                <a:r>
                  <a:rPr lang="en-US" sz="2200" baseline="-25000" dirty="0">
                    <a:solidFill>
                      <a:schemeClr val="accent1">
                        <a:lumMod val="60000"/>
                        <a:lumOff val="40000"/>
                      </a:schemeClr>
                    </a:solidFill>
                  </a:rPr>
                  <a:t>12</a:t>
                </a:r>
                <a:r>
                  <a:rPr lang="en-US" sz="2200" dirty="0">
                    <a:solidFill>
                      <a:schemeClr val="accent1">
                        <a:lumMod val="60000"/>
                        <a:lumOff val="40000"/>
                      </a:schemeClr>
                    </a:solidFill>
                  </a:rPr>
                  <a:t>O</a:t>
                </a:r>
                <a:r>
                  <a:rPr lang="en-US" sz="2200" baseline="-25000" dirty="0">
                    <a:solidFill>
                      <a:schemeClr val="accent1">
                        <a:lumMod val="60000"/>
                        <a:lumOff val="40000"/>
                      </a:schemeClr>
                    </a:solidFill>
                  </a:rPr>
                  <a:t>6</a:t>
                </a:r>
                <a:r>
                  <a:rPr lang="en-US" sz="2200" dirty="0"/>
                  <a:t> (glucose) </a:t>
                </a:r>
                <a:r>
                  <a:rPr lang="en-US" sz="2000" dirty="0">
                    <a:solidFill>
                      <a:srgbClr val="CC99FF"/>
                    </a:solidFill>
                  </a:rPr>
                  <a:t>solute </a:t>
                </a:r>
                <a:r>
                  <a:rPr lang="en-US" sz="2200" dirty="0"/>
                  <a:t>is dissolved to prepare a </a:t>
                </a:r>
                <a:r>
                  <a:rPr lang="en-US" sz="2200" b="1" dirty="0">
                    <a:solidFill>
                      <a:srgbClr val="FFC000"/>
                    </a:solidFill>
                  </a:rPr>
                  <a:t>235 mL </a:t>
                </a:r>
                <a:r>
                  <a:rPr lang="en-US" sz="2200" dirty="0">
                    <a:solidFill>
                      <a:srgbClr val="6699FF"/>
                    </a:solidFill>
                  </a:rPr>
                  <a:t>solution. </a:t>
                </a:r>
                <a:r>
                  <a:rPr lang="en-US" sz="2200" dirty="0"/>
                  <a:t>Calculate its molarity.</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num>
                      <m:den>
                        <m:r>
                          <m:rPr>
                            <m:sty m:val="p"/>
                          </m:rPr>
                          <a:rPr lang="en-US" sz="1800">
                            <a:solidFill>
                              <a:srgbClr val="6699FF"/>
                            </a:solidFill>
                            <a:latin typeface="Cambria Math" panose="02040503050406030204" pitchFamily="18" charset="0"/>
                          </a:rPr>
                          <m:t>solution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den>
                    </m:f>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Identify associated inputs, determine needed conversions:</a:t>
                </a: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Solute is C</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12</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O</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amount in grams (mass), but need moles. Have to use molar mass of C</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H</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12</a:t>
                </a: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O</a:t>
                </a:r>
                <a:r>
                  <a:rPr lang="en-US" sz="1400"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6</a:t>
                </a:r>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66.2 </m:t>
                      </m:r>
                      <m:r>
                        <m:rPr>
                          <m:sty m:val="p"/>
                        </m:rPr>
                        <a:rPr lang="en-US" sz="1400" b="0" i="0" smtClean="0">
                          <a:solidFill>
                            <a:srgbClr val="FFFF00"/>
                          </a:solidFill>
                          <a:latin typeface="Cambria Math" panose="02040503050406030204" pitchFamily="18" charset="0"/>
                        </a:rPr>
                        <m:t>g</m:t>
                      </m:r>
                      <m:r>
                        <a:rPr lang="en-US" sz="1400" b="0" i="0" smtClean="0">
                          <a:solidFill>
                            <a:srgbClr val="FFFF00"/>
                          </a:solidFill>
                          <a:latin typeface="Cambria Math" panose="02040503050406030204" pitchFamily="18" charset="0"/>
                        </a:rPr>
                        <m:t> </m:t>
                      </m:r>
                      <m:sSub>
                        <m:sSubPr>
                          <m:ctrlPr>
                            <a:rPr lang="en-US" sz="1400" b="0" i="1" smtClean="0">
                              <a:solidFill>
                                <a:srgbClr val="FFFF00"/>
                              </a:solidFill>
                              <a:latin typeface="Cambria Math" panose="02040503050406030204" pitchFamily="18" charset="0"/>
                            </a:rPr>
                          </m:ctrlPr>
                        </m:sSubPr>
                        <m:e>
                          <m:r>
                            <m:rPr>
                              <m:sty m:val="p"/>
                            </m:rPr>
                            <a:rPr lang="en-US" sz="1400" b="0" i="0" smtClean="0">
                              <a:solidFill>
                                <a:srgbClr val="FFFF00"/>
                              </a:solidFill>
                              <a:latin typeface="Cambria Math" panose="02040503050406030204" pitchFamily="18" charset="0"/>
                            </a:rPr>
                            <m:t>C</m:t>
                          </m:r>
                        </m:e>
                        <m:sub>
                          <m:r>
                            <a:rPr lang="en-US" sz="1400" b="0" i="0" smtClean="0">
                              <a:solidFill>
                                <a:srgbClr val="FFFF00"/>
                              </a:solidFill>
                              <a:latin typeface="Cambria Math" panose="02040503050406030204" pitchFamily="18" charset="0"/>
                            </a:rPr>
                            <m:t>6</m:t>
                          </m:r>
                        </m:sub>
                      </m:sSub>
                      <m:sSub>
                        <m:sSubPr>
                          <m:ctrlPr>
                            <a:rPr lang="en-US" sz="1400" i="1">
                              <a:solidFill>
                                <a:srgbClr val="FFFF00"/>
                              </a:solidFill>
                              <a:latin typeface="Cambria Math" panose="02040503050406030204" pitchFamily="18" charset="0"/>
                            </a:rPr>
                          </m:ctrlPr>
                        </m:sSubPr>
                        <m:e>
                          <m:r>
                            <m:rPr>
                              <m:sty m:val="p"/>
                            </m:rPr>
                            <a:rPr lang="en-US" sz="1400" i="0">
                              <a:solidFill>
                                <a:srgbClr val="FFFF00"/>
                              </a:solidFill>
                              <a:latin typeface="Cambria Math" panose="02040503050406030204" pitchFamily="18" charset="0"/>
                            </a:rPr>
                            <m:t>H</m:t>
                          </m:r>
                        </m:e>
                        <m:sub>
                          <m:r>
                            <a:rPr lang="en-US" sz="1400" b="0" i="0" smtClean="0">
                              <a:solidFill>
                                <a:srgbClr val="FFFF00"/>
                              </a:solidFill>
                              <a:latin typeface="Cambria Math" panose="02040503050406030204" pitchFamily="18" charset="0"/>
                            </a:rPr>
                            <m:t>12</m:t>
                          </m:r>
                        </m:sub>
                      </m:sSub>
                      <m:sSub>
                        <m:sSubPr>
                          <m:ctrlPr>
                            <a:rPr lang="en-US" sz="1400" i="1">
                              <a:solidFill>
                                <a:srgbClr val="FFFF00"/>
                              </a:solidFill>
                              <a:latin typeface="Cambria Math" panose="02040503050406030204" pitchFamily="18" charset="0"/>
                            </a:rPr>
                          </m:ctrlPr>
                        </m:sSubPr>
                        <m:e>
                          <m:r>
                            <m:rPr>
                              <m:sty m:val="p"/>
                            </m:rPr>
                            <a:rPr lang="en-US" sz="1400" b="0" i="0" smtClean="0">
                              <a:solidFill>
                                <a:srgbClr val="FFFF00"/>
                              </a:solidFill>
                              <a:latin typeface="Cambria Math" panose="02040503050406030204" pitchFamily="18" charset="0"/>
                            </a:rPr>
                            <m:t>O</m:t>
                          </m:r>
                        </m:e>
                        <m:sub>
                          <m:r>
                            <a:rPr lang="en-US" sz="1400" b="0" i="0" smtClean="0">
                              <a:solidFill>
                                <a:srgbClr val="FFFF00"/>
                              </a:solidFill>
                              <a:latin typeface="Cambria Math" panose="02040503050406030204" pitchFamily="18" charset="0"/>
                            </a:rPr>
                            <m:t>6</m:t>
                          </m:r>
                        </m:sub>
                      </m:sSub>
                      <m:r>
                        <a:rPr lang="en-US" sz="1400" b="0" i="0" smtClean="0">
                          <a:solidFill>
                            <a:srgbClr val="FFFF00"/>
                          </a:solidFill>
                          <a:latin typeface="Cambria Math" panose="02040503050406030204" pitchFamily="18" charset="0"/>
                        </a:rPr>
                        <m:t> </m:t>
                      </m:r>
                      <m:r>
                        <a:rPr lang="en-US" sz="1400" b="0" i="1" smtClean="0">
                          <a:solidFill>
                            <a:srgbClr val="FFFF00"/>
                          </a:solidFill>
                          <a:latin typeface="Cambria Math" panose="02040503050406030204" pitchFamily="18" charset="0"/>
                          <a:ea typeface="Cambria Math" panose="02040503050406030204" pitchFamily="18" charset="0"/>
                        </a:rPr>
                        <m:t>×</m:t>
                      </m:r>
                      <m:f>
                        <m:fPr>
                          <m:ctrlPr>
                            <a:rPr lang="en-US" sz="1400" i="1" smtClean="0">
                              <a:solidFill>
                                <a:srgbClr val="FFFF00"/>
                              </a:solidFill>
                              <a:latin typeface="Cambria Math" panose="02040503050406030204" pitchFamily="18" charset="0"/>
                            </a:rPr>
                          </m:ctrlPr>
                        </m:fPr>
                        <m:num>
                          <m:r>
                            <a:rPr lang="en-US" sz="1400">
                              <a:solidFill>
                                <a:srgbClr val="FFFF00"/>
                              </a:solidFill>
                              <a:latin typeface="Cambria Math" panose="02040503050406030204" pitchFamily="18" charset="0"/>
                            </a:rPr>
                            <m:t>1 </m:t>
                          </m:r>
                          <m:r>
                            <m:rPr>
                              <m:sty m:val="p"/>
                            </m:rPr>
                            <a:rPr lang="en-US" sz="1400">
                              <a:solidFill>
                                <a:srgbClr val="FFFF00"/>
                              </a:solidFill>
                              <a:latin typeface="Cambria Math" panose="02040503050406030204" pitchFamily="18" charset="0"/>
                            </a:rPr>
                            <m:t>mol</m:t>
                          </m:r>
                          <m:sSub>
                            <m:sSubPr>
                              <m:ctrlPr>
                                <a:rPr lang="en-US" sz="1400" i="1">
                                  <a:solidFill>
                                    <a:srgbClr val="FFFF00"/>
                                  </a:solidFill>
                                  <a:latin typeface="Cambria Math" panose="02040503050406030204" pitchFamily="18" charset="0"/>
                                </a:rPr>
                              </m:ctrlPr>
                            </m:sSubPr>
                            <m:e>
                              <m:r>
                                <a:rPr lang="en-US" sz="1400" b="0" i="0" smtClean="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C</m:t>
                              </m:r>
                            </m:e>
                            <m:sub>
                              <m:r>
                                <a:rPr lang="en-US" sz="1400">
                                  <a:solidFill>
                                    <a:srgbClr val="FFFF00"/>
                                  </a:solidFill>
                                  <a:latin typeface="Cambria Math" panose="02040503050406030204" pitchFamily="18" charset="0"/>
                                </a:rPr>
                                <m:t>6</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12</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O</m:t>
                              </m:r>
                            </m:e>
                            <m:sub>
                              <m:r>
                                <a:rPr lang="en-US" sz="1400">
                                  <a:solidFill>
                                    <a:srgbClr val="FFFF00"/>
                                  </a:solidFill>
                                  <a:latin typeface="Cambria Math" panose="02040503050406030204" pitchFamily="18" charset="0"/>
                                </a:rPr>
                                <m:t>6</m:t>
                              </m:r>
                            </m:sub>
                          </m:sSub>
                        </m:num>
                        <m:den>
                          <m:r>
                            <a:rPr lang="en-US" sz="1400" b="0" i="0" smtClean="0">
                              <a:solidFill>
                                <a:srgbClr val="FFFF00"/>
                              </a:solidFill>
                              <a:latin typeface="Cambria Math" panose="02040503050406030204" pitchFamily="18" charset="0"/>
                            </a:rPr>
                            <m:t>180.16</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g</m:t>
                          </m:r>
                          <m:sSub>
                            <m:sSubPr>
                              <m:ctrlPr>
                                <a:rPr lang="en-US" sz="1400" i="1">
                                  <a:solidFill>
                                    <a:srgbClr val="FFFF00"/>
                                  </a:solidFill>
                                  <a:latin typeface="Cambria Math" panose="02040503050406030204" pitchFamily="18" charset="0"/>
                                </a:rPr>
                              </m:ctrlPr>
                            </m:sSubPr>
                            <m:e>
                              <m:r>
                                <a:rPr lang="en-US" sz="1400" b="0" i="0" smtClean="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C</m:t>
                              </m:r>
                            </m:e>
                            <m:sub>
                              <m:r>
                                <a:rPr lang="en-US" sz="1400">
                                  <a:solidFill>
                                    <a:srgbClr val="FFFF00"/>
                                  </a:solidFill>
                                  <a:latin typeface="Cambria Math" panose="02040503050406030204" pitchFamily="18" charset="0"/>
                                </a:rPr>
                                <m:t>6</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12</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O</m:t>
                              </m:r>
                            </m:e>
                            <m:sub>
                              <m:r>
                                <a:rPr lang="en-US" sz="1400">
                                  <a:solidFill>
                                    <a:srgbClr val="FFFF00"/>
                                  </a:solidFill>
                                  <a:latin typeface="Cambria Math" panose="02040503050406030204" pitchFamily="18" charset="0"/>
                                </a:rPr>
                                <m:t>6</m:t>
                              </m:r>
                            </m:sub>
                          </m:sSub>
                        </m:den>
                      </m:f>
                      <m:r>
                        <a:rPr lang="en-US" sz="1400" b="0" i="0" smtClean="0">
                          <a:solidFill>
                            <a:srgbClr val="FFFF00"/>
                          </a:solidFill>
                          <a:latin typeface="Cambria Math" panose="02040503050406030204" pitchFamily="18" charset="0"/>
                        </a:rPr>
                        <m:t>=0. 367 </m:t>
                      </m:r>
                      <m:r>
                        <m:rPr>
                          <m:sty m:val="p"/>
                        </m:rPr>
                        <a:rPr lang="en-US" sz="1400" b="0" i="0" smtClean="0">
                          <a:solidFill>
                            <a:srgbClr val="FFFF00"/>
                          </a:solidFill>
                          <a:latin typeface="Cambria Math" panose="02040503050406030204" pitchFamily="18" charset="0"/>
                        </a:rPr>
                        <m:t>mol</m:t>
                      </m:r>
                      <m:sSub>
                        <m:sSubPr>
                          <m:ctrlPr>
                            <a:rPr lang="en-US" sz="1400" i="1">
                              <a:solidFill>
                                <a:srgbClr val="FFFF00"/>
                              </a:solidFill>
                              <a:latin typeface="Cambria Math" panose="02040503050406030204" pitchFamily="18" charset="0"/>
                            </a:rPr>
                          </m:ctrlPr>
                        </m:sSubPr>
                        <m:e>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C</m:t>
                          </m:r>
                        </m:e>
                        <m:sub>
                          <m:r>
                            <a:rPr lang="en-US" sz="1400">
                              <a:solidFill>
                                <a:srgbClr val="FFFF00"/>
                              </a:solidFill>
                              <a:latin typeface="Cambria Math" panose="02040503050406030204" pitchFamily="18" charset="0"/>
                            </a:rPr>
                            <m:t>6</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H</m:t>
                          </m:r>
                        </m:e>
                        <m:sub>
                          <m:r>
                            <a:rPr lang="en-US" sz="1400">
                              <a:solidFill>
                                <a:srgbClr val="FFFF00"/>
                              </a:solidFill>
                              <a:latin typeface="Cambria Math" panose="02040503050406030204" pitchFamily="18" charset="0"/>
                            </a:rPr>
                            <m:t>12</m:t>
                          </m:r>
                        </m:sub>
                      </m:sSub>
                      <m:sSub>
                        <m:sSubPr>
                          <m:ctrlPr>
                            <a:rPr lang="en-US" sz="1400" i="1">
                              <a:solidFill>
                                <a:srgbClr val="FFFF00"/>
                              </a:solidFill>
                              <a:latin typeface="Cambria Math" panose="02040503050406030204" pitchFamily="18" charset="0"/>
                            </a:rPr>
                          </m:ctrlPr>
                        </m:sSubPr>
                        <m:e>
                          <m:r>
                            <m:rPr>
                              <m:sty m:val="p"/>
                            </m:rPr>
                            <a:rPr lang="en-US" sz="1400">
                              <a:solidFill>
                                <a:srgbClr val="FFFF00"/>
                              </a:solidFill>
                              <a:latin typeface="Cambria Math" panose="02040503050406030204" pitchFamily="18" charset="0"/>
                            </a:rPr>
                            <m:t>O</m:t>
                          </m:r>
                        </m:e>
                        <m:sub>
                          <m:r>
                            <a:rPr lang="en-US" sz="1400">
                              <a:solidFill>
                                <a:srgbClr val="FFFF00"/>
                              </a:solidFill>
                              <a:latin typeface="Cambria Math" panose="02040503050406030204" pitchFamily="18" charset="0"/>
                            </a:rPr>
                            <m:t>6</m:t>
                          </m:r>
                        </m:sub>
                      </m:sSub>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Solution volume is found but in units “mL” (milliliters), need to convert to “L” (liters)</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235 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f>
                        <m:fPr>
                          <m:ctrlPr>
                            <a:rPr lang="en-US" sz="1400" i="1">
                              <a:solidFill>
                                <a:srgbClr val="FFFF00"/>
                              </a:solidFill>
                              <a:latin typeface="Cambria Math" panose="02040503050406030204" pitchFamily="18" charset="0"/>
                            </a:rPr>
                          </m:ctrlPr>
                        </m:fPr>
                        <m:num>
                          <m:r>
                            <a:rPr lang="en-US" sz="1400" i="0">
                              <a:solidFill>
                                <a:srgbClr val="FFFF00"/>
                              </a:solidFill>
                              <a:latin typeface="Cambria Math" panose="02040503050406030204" pitchFamily="18" charset="0"/>
                            </a:rPr>
                            <m:t>1 </m:t>
                          </m:r>
                          <m:r>
                            <m:rPr>
                              <m:sty m:val="p"/>
                            </m:rPr>
                            <a:rPr lang="en-US" sz="1400" b="0" i="0" smtClean="0">
                              <a:solidFill>
                                <a:srgbClr val="FFFF00"/>
                              </a:solidFill>
                              <a:latin typeface="Cambria Math" panose="02040503050406030204" pitchFamily="18" charset="0"/>
                            </a:rPr>
                            <m:t>L</m:t>
                          </m:r>
                          <m:r>
                            <a:rPr lang="en-US" sz="1400" i="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num>
                        <m:den>
                          <m:r>
                            <a:rPr lang="en-US" sz="1400" b="0" i="0" smtClean="0">
                              <a:solidFill>
                                <a:srgbClr val="FFFF00"/>
                              </a:solidFill>
                              <a:latin typeface="Cambria Math" panose="02040503050406030204" pitchFamily="18" charset="0"/>
                            </a:rPr>
                            <m:t>1000 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den>
                      </m:f>
                      <m:r>
                        <a:rPr lang="en-US" sz="1400">
                          <a:solidFill>
                            <a:srgbClr val="FFFF00"/>
                          </a:solidFill>
                          <a:latin typeface="Cambria Math" panose="02040503050406030204" pitchFamily="18" charset="0"/>
                        </a:rPr>
                        <m:t>=0.</m:t>
                      </m:r>
                      <m:r>
                        <a:rPr lang="en-US" sz="1400" b="0" i="0" smtClean="0">
                          <a:solidFill>
                            <a:srgbClr val="FFFF00"/>
                          </a:solidFill>
                          <a:latin typeface="Cambria Math" panose="02040503050406030204" pitchFamily="18" charset="0"/>
                        </a:rPr>
                        <m:t>235 </m:t>
                      </m:r>
                      <m:r>
                        <m:rPr>
                          <m:sty m:val="p"/>
                        </m:rPr>
                        <a:rPr lang="en-US" sz="1400" b="0" i="0" smtClean="0">
                          <a:solidFill>
                            <a:srgbClr val="FFFF00"/>
                          </a:solidFill>
                          <a:latin typeface="Cambria Math" panose="02040503050406030204" pitchFamily="18" charset="0"/>
                        </a:rPr>
                        <m:t>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511175" indent="-511175">
                  <a:buClr>
                    <a:srgbClr val="FFFF00"/>
                  </a:buClr>
                  <a:buNone/>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dirty="0">
                  <a:solidFill>
                    <a:srgbClr val="FFFF00"/>
                  </a:solidFill>
                  <a:sym typeface="Wingdings" panose="05000000000000000000" pitchFamily="2" charset="2"/>
                </a:endParaRPr>
              </a:p>
              <a:p>
                <a:pPr marL="511175" indent="-511175" algn="ctr">
                  <a:buClr>
                    <a:srgbClr val="FFFF00"/>
                  </a:buClr>
                  <a:buNone/>
                </a:pPr>
                <a14:m>
                  <m:oMath xmlns:m="http://schemas.openxmlformats.org/officeDocument/2006/math">
                    <m:f>
                      <m:fPr>
                        <m:ctrlPr>
                          <a:rPr lang="en-US" i="1">
                            <a:solidFill>
                              <a:srgbClr val="FFFF00"/>
                            </a:solidFill>
                            <a:latin typeface="Cambria Math" panose="02040503050406030204" pitchFamily="18" charset="0"/>
                          </a:rPr>
                        </m:ctrlPr>
                      </m:fPr>
                      <m:num>
                        <m:r>
                          <a:rPr lang="en-US" b="0" i="0" smtClean="0">
                            <a:solidFill>
                              <a:srgbClr val="FFFF00"/>
                            </a:solidFill>
                            <a:latin typeface="Cambria Math" panose="02040503050406030204" pitchFamily="18" charset="0"/>
                          </a:rPr>
                          <m:t>0.367</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mol</m:t>
                        </m:r>
                        <m:sSub>
                          <m:sSubPr>
                            <m:ctrlPr>
                              <a:rPr lang="en-US" i="1">
                                <a:solidFill>
                                  <a:srgbClr val="FFFF00"/>
                                </a:solidFill>
                                <a:latin typeface="Cambria Math" panose="02040503050406030204" pitchFamily="18" charset="0"/>
                              </a:rPr>
                            </m:ctrlPr>
                          </m:sSubPr>
                          <m:e>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C</m:t>
                            </m:r>
                          </m:e>
                          <m:sub>
                            <m:r>
                              <a:rPr lang="en-US" i="0">
                                <a:solidFill>
                                  <a:srgbClr val="FFFF00"/>
                                </a:solidFill>
                                <a:latin typeface="Cambria Math" panose="02040503050406030204" pitchFamily="18" charset="0"/>
                              </a:rPr>
                              <m:t>6</m:t>
                            </m:r>
                          </m:sub>
                        </m:sSub>
                        <m:sSub>
                          <m:sSubPr>
                            <m:ctrlPr>
                              <a:rPr lang="en-US" i="1">
                                <a:solidFill>
                                  <a:srgbClr val="FFFF00"/>
                                </a:solidFill>
                                <a:latin typeface="Cambria Math" panose="02040503050406030204" pitchFamily="18" charset="0"/>
                              </a:rPr>
                            </m:ctrlPr>
                          </m:sSubPr>
                          <m:e>
                            <m:r>
                              <m:rPr>
                                <m:sty m:val="p"/>
                              </m:rPr>
                              <a:rPr lang="en-US" i="0">
                                <a:solidFill>
                                  <a:srgbClr val="FFFF00"/>
                                </a:solidFill>
                                <a:latin typeface="Cambria Math" panose="02040503050406030204" pitchFamily="18" charset="0"/>
                              </a:rPr>
                              <m:t>H</m:t>
                            </m:r>
                          </m:e>
                          <m:sub>
                            <m:r>
                              <a:rPr lang="en-US" i="0">
                                <a:solidFill>
                                  <a:srgbClr val="FFFF00"/>
                                </a:solidFill>
                                <a:latin typeface="Cambria Math" panose="02040503050406030204" pitchFamily="18" charset="0"/>
                              </a:rPr>
                              <m:t>12</m:t>
                            </m:r>
                          </m:sub>
                        </m:sSub>
                        <m:sSub>
                          <m:sSubPr>
                            <m:ctrlPr>
                              <a:rPr lang="en-US" i="1">
                                <a:solidFill>
                                  <a:srgbClr val="FFFF00"/>
                                </a:solidFill>
                                <a:latin typeface="Cambria Math" panose="02040503050406030204" pitchFamily="18" charset="0"/>
                              </a:rPr>
                            </m:ctrlPr>
                          </m:sSubPr>
                          <m:e>
                            <m:r>
                              <m:rPr>
                                <m:sty m:val="p"/>
                              </m:rPr>
                              <a:rPr lang="en-US" i="0">
                                <a:solidFill>
                                  <a:srgbClr val="FFFF00"/>
                                </a:solidFill>
                                <a:latin typeface="Cambria Math" panose="02040503050406030204" pitchFamily="18" charset="0"/>
                              </a:rPr>
                              <m:t>O</m:t>
                            </m:r>
                          </m:e>
                          <m:sub>
                            <m:r>
                              <a:rPr lang="en-US" i="0">
                                <a:solidFill>
                                  <a:srgbClr val="FFFF00"/>
                                </a:solidFill>
                                <a:latin typeface="Cambria Math" panose="02040503050406030204" pitchFamily="18" charset="0"/>
                              </a:rPr>
                              <m:t>6</m:t>
                            </m:r>
                          </m:sub>
                        </m:sSub>
                      </m:num>
                      <m:den>
                        <m:r>
                          <a:rPr lang="en-US" b="0" i="0" smtClean="0">
                            <a:solidFill>
                              <a:srgbClr val="FFFF00"/>
                            </a:solidFill>
                            <a:latin typeface="Cambria Math" panose="02040503050406030204" pitchFamily="18" charset="0"/>
                          </a:rPr>
                          <m:t>0.235 </m:t>
                        </m:r>
                        <m:r>
                          <m:rPr>
                            <m:sty m:val="p"/>
                          </m:rPr>
                          <a:rPr lang="en-US" b="0" i="0" smtClean="0">
                            <a:solidFill>
                              <a:srgbClr val="FFFF00"/>
                            </a:solidFill>
                            <a:latin typeface="Cambria Math" panose="02040503050406030204" pitchFamily="18" charset="0"/>
                          </a:rPr>
                          <m:t>L</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solution</m:t>
                        </m:r>
                      </m:den>
                    </m:f>
                  </m:oMath>
                </a14:m>
                <a:r>
                  <a:rPr lang="en-US" dirty="0">
                    <a:solidFill>
                      <a:srgbClr val="FFFF00"/>
                    </a:solidFill>
                    <a:latin typeface="Cambria Math" panose="02040503050406030204" pitchFamily="18" charset="0"/>
                  </a:rPr>
                  <a:t> </a:t>
                </a:r>
                <a14:m>
                  <m:oMath xmlns:m="http://schemas.openxmlformats.org/officeDocument/2006/math">
                    <m:r>
                      <a:rPr lang="en-US">
                        <a:solidFill>
                          <a:srgbClr val="FFFF00"/>
                        </a:solidFill>
                        <a:latin typeface="Cambria Math" panose="02040503050406030204" pitchFamily="18" charset="0"/>
                      </a:rPr>
                      <m:t>=</m:t>
                    </m:r>
                    <m:r>
                      <a:rPr lang="en-US" b="0" i="0" smtClean="0">
                        <a:solidFill>
                          <a:srgbClr val="FFFF00"/>
                        </a:solidFill>
                        <a:latin typeface="Cambria Math" panose="02040503050406030204" pitchFamily="18" charset="0"/>
                      </a:rPr>
                      <m:t>1.56 </m:t>
                    </m:r>
                    <m:r>
                      <m:rPr>
                        <m:sty m:val="p"/>
                      </m:rPr>
                      <a:rPr lang="en-US" b="0" i="0" smtClean="0">
                        <a:solidFill>
                          <a:srgbClr val="FFFF00"/>
                        </a:solidFill>
                        <a:latin typeface="Cambria Math" panose="02040503050406030204" pitchFamily="18" charset="0"/>
                      </a:rPr>
                      <m:t>M</m:t>
                    </m:r>
                    <m:sSub>
                      <m:sSubPr>
                        <m:ctrlPr>
                          <a:rPr lang="en-US" i="1">
                            <a:solidFill>
                              <a:srgbClr val="FFFF00"/>
                            </a:solidFill>
                            <a:latin typeface="Cambria Math" panose="02040503050406030204" pitchFamily="18" charset="0"/>
                          </a:rPr>
                        </m:ctrlPr>
                      </m:sSubPr>
                      <m:e>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C</m:t>
                        </m:r>
                      </m:e>
                      <m:sub>
                        <m:r>
                          <a:rPr lang="en-US">
                            <a:solidFill>
                              <a:srgbClr val="FFFF00"/>
                            </a:solidFill>
                            <a:latin typeface="Cambria Math" panose="02040503050406030204" pitchFamily="18" charset="0"/>
                          </a:rPr>
                          <m:t>6</m:t>
                        </m:r>
                      </m:sub>
                    </m:sSub>
                    <m:sSub>
                      <m:sSubPr>
                        <m:ctrlPr>
                          <a:rPr lang="en-US" i="1">
                            <a:solidFill>
                              <a:srgbClr val="FFFF00"/>
                            </a:solidFill>
                            <a:latin typeface="Cambria Math" panose="02040503050406030204" pitchFamily="18" charset="0"/>
                          </a:rPr>
                        </m:ctrlPr>
                      </m:sSubPr>
                      <m:e>
                        <m:r>
                          <m:rPr>
                            <m:sty m:val="p"/>
                          </m:rPr>
                          <a:rPr lang="en-US">
                            <a:solidFill>
                              <a:srgbClr val="FFFF00"/>
                            </a:solidFill>
                            <a:latin typeface="Cambria Math" panose="02040503050406030204" pitchFamily="18" charset="0"/>
                          </a:rPr>
                          <m:t>H</m:t>
                        </m:r>
                      </m:e>
                      <m:sub>
                        <m:r>
                          <a:rPr lang="en-US">
                            <a:solidFill>
                              <a:srgbClr val="FFFF00"/>
                            </a:solidFill>
                            <a:latin typeface="Cambria Math" panose="02040503050406030204" pitchFamily="18" charset="0"/>
                          </a:rPr>
                          <m:t>12</m:t>
                        </m:r>
                      </m:sub>
                    </m:sSub>
                    <m:sSub>
                      <m:sSubPr>
                        <m:ctrlPr>
                          <a:rPr lang="en-US" i="1">
                            <a:solidFill>
                              <a:srgbClr val="FFFF00"/>
                            </a:solidFill>
                            <a:latin typeface="Cambria Math" panose="02040503050406030204" pitchFamily="18" charset="0"/>
                          </a:rPr>
                        </m:ctrlPr>
                      </m:sSubPr>
                      <m:e>
                        <m:r>
                          <m:rPr>
                            <m:sty m:val="p"/>
                          </m:rPr>
                          <a:rPr lang="en-US">
                            <a:solidFill>
                              <a:srgbClr val="FFFF00"/>
                            </a:solidFill>
                            <a:latin typeface="Cambria Math" panose="02040503050406030204" pitchFamily="18" charset="0"/>
                          </a:rPr>
                          <m:t>O</m:t>
                        </m:r>
                      </m:e>
                      <m:sub>
                        <m:r>
                          <a:rPr lang="en-US">
                            <a:solidFill>
                              <a:srgbClr val="FFFF00"/>
                            </a:solidFill>
                            <a:latin typeface="Cambria Math" panose="02040503050406030204" pitchFamily="18" charset="0"/>
                          </a:rPr>
                          <m:t>6</m:t>
                        </m:r>
                      </m:sub>
                    </m:sSub>
                    <m:r>
                      <a:rPr lang="en-US" b="0" i="1"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solution</m:t>
                    </m:r>
                  </m:oMath>
                </a14:m>
                <a:endParaRPr lang="en-US" sz="1800" dirty="0">
                  <a:solidFill>
                    <a:srgbClr val="FFFF00"/>
                  </a:solidFill>
                </a:endParaRPr>
              </a:p>
              <a:p>
                <a:pPr marL="0" indent="0" algn="ctr">
                  <a:buClr>
                    <a:srgbClr val="FFFF00"/>
                  </a:buClr>
                  <a:buNone/>
                </a:pPr>
                <a:r>
                  <a:rPr lang="en-US" sz="1800" dirty="0">
                    <a:latin typeface="Times New Roman" panose="02020603050405020304" pitchFamily="18" charset="0"/>
                    <a:cs typeface="Times New Roman" panose="02020603050405020304" pitchFamily="18" charset="0"/>
                  </a:rPr>
                  <a:t>Note that the volume expression was inverted to show</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how conversions can be included in the entire calculation</a:t>
                </a:r>
              </a:p>
            </p:txBody>
          </p:sp>
        </mc:Choice>
        <mc:Fallback xmlns="">
          <p:sp>
            <p:nvSpPr>
              <p:cNvPr id="5" name="Content Placeholder 4">
                <a:extLst>
                  <a:ext uri="{FF2B5EF4-FFF2-40B4-BE49-F238E27FC236}">
                    <a16:creationId xmlns:a16="http://schemas.microsoft.com/office/drawing/2014/main" id="{8818E15E-D845-BA71-180C-C1CA881788F8}"/>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1018" t="-7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68F49B71-EC5C-7FFF-8788-11FA12EF671D}"/>
              </a:ext>
            </a:extLst>
          </p:cNvPr>
          <p:cNvSpPr>
            <a:spLocks noGrp="1"/>
          </p:cNvSpPr>
          <p:nvPr>
            <p:ph type="sldNum" sz="quarter" idx="10"/>
          </p:nvPr>
        </p:nvSpPr>
        <p:spPr/>
        <p:txBody>
          <a:bodyPr/>
          <a:lstStyle/>
          <a:p>
            <a:fld id="{48B47BF4-C530-47F3-8F78-E261EA428483}" type="slidenum">
              <a:rPr lang="en-US" smtClean="0"/>
              <a:pPr/>
              <a:t>34</a:t>
            </a:fld>
            <a:endParaRPr lang="en-US" dirty="0"/>
          </a:p>
        </p:txBody>
      </p:sp>
    </p:spTree>
    <p:extLst>
      <p:ext uri="{BB962C8B-B14F-4D97-AF65-F5344CB8AC3E}">
        <p14:creationId xmlns:p14="http://schemas.microsoft.com/office/powerpoint/2010/main" val="243174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6A81B-F728-5269-F193-DA7A5BC196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8FE41B3-DCC7-4D02-0019-1601E1505B02}"/>
              </a:ext>
            </a:extLst>
          </p:cNvPr>
          <p:cNvSpPr>
            <a:spLocks noGrp="1"/>
          </p:cNvSpPr>
          <p:nvPr>
            <p:ph type="title"/>
          </p:nvPr>
        </p:nvSpPr>
        <p:spPr>
          <a:xfrm>
            <a:off x="372533" y="177860"/>
            <a:ext cx="8421512" cy="769441"/>
          </a:xfrm>
        </p:spPr>
        <p:txBody>
          <a:bodyPr/>
          <a:lstStyle/>
          <a:p>
            <a:r>
              <a:rPr lang="en-US" sz="4400" dirty="0"/>
              <a:t>Practice: Molarity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1382407-2ED9-3888-0E11-6E575D7DC755}"/>
                  </a:ext>
                </a:extLst>
              </p:cNvPr>
              <p:cNvSpPr>
                <a:spLocks noGrp="1"/>
              </p:cNvSpPr>
              <p:nvPr>
                <p:ph idx="1"/>
              </p:nvPr>
            </p:nvSpPr>
            <p:spPr>
              <a:xfrm>
                <a:off x="369212" y="1031432"/>
                <a:ext cx="8387645" cy="5507386"/>
              </a:xfrm>
            </p:spPr>
            <p:txBody>
              <a:bodyPr/>
              <a:lstStyle/>
              <a:p>
                <a:r>
                  <a:rPr lang="en-US" sz="2200" b="1" dirty="0">
                    <a:solidFill>
                      <a:srgbClr val="FFC000"/>
                    </a:solidFill>
                  </a:rPr>
                  <a:t>137 g </a:t>
                </a:r>
                <a:r>
                  <a:rPr lang="en-US" sz="2200" dirty="0">
                    <a:solidFill>
                      <a:schemeClr val="accent1">
                        <a:lumMod val="60000"/>
                        <a:lumOff val="40000"/>
                      </a:schemeClr>
                    </a:solidFill>
                  </a:rPr>
                  <a:t>NaCl</a:t>
                </a:r>
                <a:r>
                  <a:rPr lang="en-US" sz="2200" dirty="0"/>
                  <a:t> (sodium chloride) </a:t>
                </a:r>
                <a:r>
                  <a:rPr lang="en-US" sz="2000" dirty="0">
                    <a:solidFill>
                      <a:srgbClr val="CC99FF"/>
                    </a:solidFill>
                  </a:rPr>
                  <a:t>solute </a:t>
                </a:r>
                <a:r>
                  <a:rPr lang="en-US" sz="2200" dirty="0"/>
                  <a:t>is dissolved to prepare a </a:t>
                </a:r>
                <a:r>
                  <a:rPr lang="en-US" sz="2200" b="1" dirty="0">
                    <a:solidFill>
                      <a:srgbClr val="FFC000"/>
                    </a:solidFill>
                  </a:rPr>
                  <a:t>500 mL </a:t>
                </a:r>
                <a:r>
                  <a:rPr lang="en-US" sz="2200" dirty="0">
                    <a:solidFill>
                      <a:srgbClr val="6699FF"/>
                    </a:solidFill>
                  </a:rPr>
                  <a:t>solution. </a:t>
                </a:r>
                <a:r>
                  <a:rPr lang="en-US" sz="2200" dirty="0"/>
                  <a:t>Calculate its molarity.</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num>
                      <m:den>
                        <m:r>
                          <m:rPr>
                            <m:sty m:val="p"/>
                          </m:rPr>
                          <a:rPr lang="en-US" sz="1800">
                            <a:solidFill>
                              <a:srgbClr val="6699FF"/>
                            </a:solidFill>
                            <a:latin typeface="Cambria Math" panose="02040503050406030204" pitchFamily="18" charset="0"/>
                          </a:rPr>
                          <m:t>solution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den>
                    </m:f>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Identify associated inputs, determine needed conversions:</a:t>
                </a: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Solute is NaCl; amount in grams (mass), but need moles. Have to use molar mass of NaCl</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137 </m:t>
                      </m:r>
                      <m:r>
                        <m:rPr>
                          <m:sty m:val="p"/>
                        </m:rPr>
                        <a:rPr lang="en-US" sz="1400" b="0" i="0" smtClean="0">
                          <a:solidFill>
                            <a:srgbClr val="FFFF00"/>
                          </a:solidFill>
                          <a:latin typeface="Cambria Math" panose="02040503050406030204" pitchFamily="18" charset="0"/>
                        </a:rPr>
                        <m:t>g</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NaCl</m:t>
                      </m:r>
                      <m:r>
                        <a:rPr lang="en-US" sz="1400" b="0" i="0" smtClean="0">
                          <a:solidFill>
                            <a:srgbClr val="FFFF00"/>
                          </a:solidFill>
                          <a:latin typeface="Cambria Math" panose="02040503050406030204" pitchFamily="18" charset="0"/>
                        </a:rPr>
                        <m:t> </m:t>
                      </m:r>
                      <m:r>
                        <a:rPr lang="en-US" sz="1400" b="0" i="1" smtClean="0">
                          <a:solidFill>
                            <a:srgbClr val="FFFF00"/>
                          </a:solidFill>
                          <a:latin typeface="Cambria Math" panose="02040503050406030204" pitchFamily="18" charset="0"/>
                          <a:ea typeface="Cambria Math" panose="02040503050406030204" pitchFamily="18" charset="0"/>
                        </a:rPr>
                        <m:t>×</m:t>
                      </m:r>
                      <m:f>
                        <m:fPr>
                          <m:ctrlPr>
                            <a:rPr lang="en-US" sz="1400" i="1" smtClean="0">
                              <a:solidFill>
                                <a:srgbClr val="FFFF00"/>
                              </a:solidFill>
                              <a:latin typeface="Cambria Math" panose="02040503050406030204" pitchFamily="18" charset="0"/>
                            </a:rPr>
                          </m:ctrlPr>
                        </m:fPr>
                        <m:num>
                          <m:r>
                            <a:rPr lang="en-US" sz="1400">
                              <a:solidFill>
                                <a:srgbClr val="FFFF00"/>
                              </a:solidFill>
                              <a:latin typeface="Cambria Math" panose="02040503050406030204" pitchFamily="18" charset="0"/>
                            </a:rPr>
                            <m:t>1 </m:t>
                          </m:r>
                          <m:r>
                            <m:rPr>
                              <m:sty m:val="p"/>
                            </m:rPr>
                            <a:rPr lang="en-US" sz="1400">
                              <a:solidFill>
                                <a:srgbClr val="FFFF00"/>
                              </a:solidFill>
                              <a:latin typeface="Cambria Math" panose="02040503050406030204" pitchFamily="18" charset="0"/>
                            </a:rPr>
                            <m:t>mol</m:t>
                          </m:r>
                          <m:r>
                            <a:rPr lang="en-US" sz="1400" b="0" i="0" smtClean="0">
                              <a:solidFill>
                                <a:srgbClr val="FFFF00"/>
                              </a:solidFill>
                              <a:latin typeface="Cambria Math" panose="02040503050406030204" pitchFamily="18" charset="0"/>
                            </a:rPr>
                            <m:t> </m:t>
                          </m:r>
                          <m:r>
                            <m:rPr>
                              <m:sty m:val="p"/>
                            </m:rPr>
                            <a:rPr lang="en-US" sz="1400" i="0" smtClean="0">
                              <a:solidFill>
                                <a:srgbClr val="FFFF00"/>
                              </a:solidFill>
                              <a:latin typeface="Cambria Math" panose="02040503050406030204" pitchFamily="18" charset="0"/>
                            </a:rPr>
                            <m:t>N</m:t>
                          </m:r>
                          <m:r>
                            <m:rPr>
                              <m:sty m:val="p"/>
                            </m:rPr>
                            <a:rPr lang="en-US" sz="1400" b="0" i="0" smtClean="0">
                              <a:solidFill>
                                <a:srgbClr val="FFFF00"/>
                              </a:solidFill>
                              <a:latin typeface="Cambria Math" panose="02040503050406030204" pitchFamily="18" charset="0"/>
                            </a:rPr>
                            <m:t>aCl</m:t>
                          </m:r>
                          <m:r>
                            <a:rPr lang="en-US" sz="1400" b="0" i="1" smtClean="0">
                              <a:solidFill>
                                <a:srgbClr val="FFFF00"/>
                              </a:solidFill>
                              <a:latin typeface="Cambria Math" panose="02040503050406030204" pitchFamily="18" charset="0"/>
                            </a:rPr>
                            <m:t> </m:t>
                          </m:r>
                        </m:num>
                        <m:den>
                          <m:r>
                            <a:rPr lang="en-US" sz="1400" b="0" i="0" smtClean="0">
                              <a:solidFill>
                                <a:srgbClr val="FFFF00"/>
                              </a:solidFill>
                              <a:latin typeface="Cambria Math" panose="02040503050406030204" pitchFamily="18" charset="0"/>
                            </a:rPr>
                            <m:t>58.44</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g</m:t>
                          </m:r>
                          <m:r>
                            <a:rPr lang="en-US" sz="1400" i="1"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NaCl</m:t>
                          </m:r>
                        </m:den>
                      </m:f>
                      <m:r>
                        <a:rPr lang="en-US" sz="1400" b="0" i="0" smtClean="0">
                          <a:solidFill>
                            <a:srgbClr val="FFFF00"/>
                          </a:solidFill>
                          <a:latin typeface="Cambria Math" panose="02040503050406030204" pitchFamily="18" charset="0"/>
                        </a:rPr>
                        <m:t>=2.34 </m:t>
                      </m:r>
                      <m:r>
                        <m:rPr>
                          <m:sty m:val="p"/>
                        </m:rPr>
                        <a:rPr lang="en-US" sz="1400" b="0" i="0" smtClean="0">
                          <a:solidFill>
                            <a:srgbClr val="FFFF00"/>
                          </a:solidFill>
                          <a:latin typeface="Cambria Math" panose="02040503050406030204" pitchFamily="18" charset="0"/>
                        </a:rPr>
                        <m:t>mol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NaCl</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lvl="1">
                  <a:buClr>
                    <a:srgbClr val="FFFF00"/>
                  </a:buClr>
                </a:pPr>
                <a:r>
                  <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Solution volume is found but in units “mL” (milliliters), need to convert to “L” (liters)</a:t>
                </a:r>
              </a:p>
              <a:p>
                <a:pPr marL="231775" lvl="1" indent="0">
                  <a:buClr>
                    <a:srgbClr val="FFFF00"/>
                  </a:buClr>
                  <a:buNone/>
                </a:pPr>
                <a14:m>
                  <m:oMathPara xmlns:m="http://schemas.openxmlformats.org/officeDocument/2006/math">
                    <m:oMathParaPr>
                      <m:jc m:val="centerGroup"/>
                    </m:oMathParaPr>
                    <m:oMath xmlns:m="http://schemas.openxmlformats.org/officeDocument/2006/math">
                      <m:r>
                        <a:rPr lang="en-US" sz="1400" b="0" i="1" smtClean="0">
                          <a:solidFill>
                            <a:srgbClr val="FFFF00"/>
                          </a:solidFill>
                          <a:latin typeface="Cambria Math" panose="02040503050406030204" pitchFamily="18" charset="0"/>
                        </a:rPr>
                        <m:t>500 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f>
                        <m:fPr>
                          <m:ctrlPr>
                            <a:rPr lang="en-US" sz="1400" i="1">
                              <a:solidFill>
                                <a:srgbClr val="FFFF00"/>
                              </a:solidFill>
                              <a:latin typeface="Cambria Math" panose="02040503050406030204" pitchFamily="18" charset="0"/>
                            </a:rPr>
                          </m:ctrlPr>
                        </m:fPr>
                        <m:num>
                          <m:r>
                            <a:rPr lang="en-US" sz="1400" i="0">
                              <a:solidFill>
                                <a:srgbClr val="FFFF00"/>
                              </a:solidFill>
                              <a:latin typeface="Cambria Math" panose="02040503050406030204" pitchFamily="18" charset="0"/>
                            </a:rPr>
                            <m:t>1 </m:t>
                          </m:r>
                          <m:r>
                            <m:rPr>
                              <m:sty m:val="p"/>
                            </m:rPr>
                            <a:rPr lang="en-US" sz="1400" b="0" i="0" smtClean="0">
                              <a:solidFill>
                                <a:srgbClr val="FFFF00"/>
                              </a:solidFill>
                              <a:latin typeface="Cambria Math" panose="02040503050406030204" pitchFamily="18" charset="0"/>
                            </a:rPr>
                            <m:t>L</m:t>
                          </m:r>
                          <m:r>
                            <a:rPr lang="en-US" sz="1400" i="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num>
                        <m:den>
                          <m:r>
                            <a:rPr lang="en-US" sz="1400" b="0" i="0" smtClean="0">
                              <a:solidFill>
                                <a:srgbClr val="FFFF00"/>
                              </a:solidFill>
                              <a:latin typeface="Cambria Math" panose="02040503050406030204" pitchFamily="18" charset="0"/>
                            </a:rPr>
                            <m:t>1000 </m:t>
                          </m:r>
                          <m:r>
                            <m:rPr>
                              <m:sty m:val="p"/>
                            </m:rPr>
                            <a:rPr lang="en-US" sz="1400" b="0" i="0" smtClean="0">
                              <a:solidFill>
                                <a:srgbClr val="FFFF00"/>
                              </a:solidFill>
                              <a:latin typeface="Cambria Math" panose="02040503050406030204" pitchFamily="18" charset="0"/>
                            </a:rPr>
                            <m:t>mL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den>
                      </m:f>
                      <m:r>
                        <a:rPr lang="en-US" sz="1400">
                          <a:solidFill>
                            <a:srgbClr val="FFFF00"/>
                          </a:solidFill>
                          <a:latin typeface="Cambria Math" panose="02040503050406030204" pitchFamily="18" charset="0"/>
                        </a:rPr>
                        <m:t>=0.</m:t>
                      </m:r>
                      <m:r>
                        <a:rPr lang="en-US" sz="1400" b="0" i="0" smtClean="0">
                          <a:solidFill>
                            <a:srgbClr val="FFFF00"/>
                          </a:solidFill>
                          <a:latin typeface="Cambria Math" panose="02040503050406030204" pitchFamily="18" charset="0"/>
                        </a:rPr>
                        <m:t>5 </m:t>
                      </m:r>
                      <m:r>
                        <m:rPr>
                          <m:sty m:val="p"/>
                        </m:rPr>
                        <a:rPr lang="en-US" sz="1400" b="0" i="0" smtClean="0">
                          <a:solidFill>
                            <a:srgbClr val="FFFF00"/>
                          </a:solidFill>
                          <a:latin typeface="Cambria Math" panose="02040503050406030204" pitchFamily="18" charset="0"/>
                        </a:rPr>
                        <m:t>L</m:t>
                      </m:r>
                      <m:r>
                        <a:rPr lang="en-US" sz="1400" b="0" i="0" smtClean="0">
                          <a:solidFill>
                            <a:srgbClr val="FFFF00"/>
                          </a:solidFill>
                          <a:latin typeface="Cambria Math" panose="02040503050406030204" pitchFamily="18" charset="0"/>
                        </a:rPr>
                        <m:t> </m:t>
                      </m:r>
                      <m:r>
                        <m:rPr>
                          <m:sty m:val="p"/>
                        </m:rPr>
                        <a:rPr lang="en-US" sz="1400" b="0" i="0" smtClean="0">
                          <a:solidFill>
                            <a:srgbClr val="FFFF00"/>
                          </a:solidFill>
                          <a:latin typeface="Cambria Math" panose="02040503050406030204" pitchFamily="18" charset="0"/>
                        </a:rPr>
                        <m:t>solution</m:t>
                      </m:r>
                    </m:oMath>
                  </m:oMathPara>
                </a14:m>
                <a:endParaRPr lang="en-US" sz="14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marL="511175" indent="-511175">
                  <a:buClr>
                    <a:srgbClr val="FFFF00"/>
                  </a:buClr>
                  <a:buNone/>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dirty="0">
                  <a:solidFill>
                    <a:srgbClr val="FFFF00"/>
                  </a:solidFill>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a:rPr lang="en-US" b="0" i="0" smtClean="0">
                          <a:solidFill>
                            <a:srgbClr val="FFFF00"/>
                          </a:solidFill>
                          <a:latin typeface="Cambria Math" panose="02040503050406030204" pitchFamily="18" charset="0"/>
                        </a:rPr>
                        <m:t>137</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g</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r>
                        <a:rPr lang="en-US" i="0">
                          <a:solidFill>
                            <a:srgbClr val="FFFF00"/>
                          </a:solidFill>
                          <a:latin typeface="Cambria Math" panose="02040503050406030204" pitchFamily="18" charset="0"/>
                        </a:rPr>
                        <m:t> </m:t>
                      </m:r>
                      <m:r>
                        <a:rPr lang="en-US" i="0">
                          <a:solidFill>
                            <a:srgbClr val="FFFF00"/>
                          </a:solidFill>
                          <a:latin typeface="Cambria Math" panose="02040503050406030204" pitchFamily="18" charset="0"/>
                          <a:ea typeface="Cambria Math" panose="02040503050406030204" pitchFamily="18" charset="0"/>
                        </a:rPr>
                        <m:t>×</m:t>
                      </m:r>
                      <m:f>
                        <m:fPr>
                          <m:ctrlPr>
                            <a:rPr lang="en-US" i="1">
                              <a:solidFill>
                                <a:srgbClr val="FFFF00"/>
                              </a:solidFill>
                              <a:latin typeface="Cambria Math" panose="02040503050406030204" pitchFamily="18" charset="0"/>
                            </a:rPr>
                          </m:ctrlPr>
                        </m:fPr>
                        <m:num>
                          <m:r>
                            <a:rPr lang="en-US" i="0">
                              <a:solidFill>
                                <a:srgbClr val="FFFF00"/>
                              </a:solidFill>
                              <a:latin typeface="Cambria Math" panose="02040503050406030204" pitchFamily="18" charset="0"/>
                            </a:rPr>
                            <m:t>1 </m:t>
                          </m:r>
                          <m:r>
                            <m:rPr>
                              <m:sty m:val="p"/>
                            </m:rPr>
                            <a:rPr lang="en-US" i="0">
                              <a:solidFill>
                                <a:srgbClr val="FFFF00"/>
                              </a:solidFill>
                              <a:latin typeface="Cambria Math" panose="02040503050406030204" pitchFamily="18" charset="0"/>
                            </a:rPr>
                            <m:t>mol</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num>
                        <m:den>
                          <m:r>
                            <a:rPr lang="en-US" b="0" i="0" smtClean="0">
                              <a:solidFill>
                                <a:srgbClr val="FFFF00"/>
                              </a:solidFill>
                              <a:latin typeface="Cambria Math" panose="02040503050406030204" pitchFamily="18" charset="0"/>
                            </a:rPr>
                            <m:t>58.44</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g</m:t>
                          </m:r>
                          <m:r>
                            <a:rPr lang="en-US" i="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den>
                      </m:f>
                      <m:r>
                        <a:rPr lang="en-US" i="0">
                          <a:solidFill>
                            <a:srgbClr val="FFFF00"/>
                          </a:solidFill>
                          <a:latin typeface="Cambria Math" panose="02040503050406030204" pitchFamily="18" charset="0"/>
                          <a:ea typeface="Cambria Math" panose="02040503050406030204" pitchFamily="18" charset="0"/>
                        </a:rPr>
                        <m:t>×</m:t>
                      </m:r>
                      <m:f>
                        <m:fPr>
                          <m:ctrlPr>
                            <a:rPr lang="en-US" i="1">
                              <a:solidFill>
                                <a:srgbClr val="FFFF00"/>
                              </a:solidFill>
                              <a:latin typeface="Cambria Math" panose="02040503050406030204" pitchFamily="18" charset="0"/>
                              <a:ea typeface="Cambria Math" panose="02040503050406030204" pitchFamily="18" charset="0"/>
                            </a:rPr>
                          </m:ctrlPr>
                        </m:fPr>
                        <m:num>
                          <m:r>
                            <a:rPr lang="en-US" i="0">
                              <a:solidFill>
                                <a:srgbClr val="FFFF00"/>
                              </a:solidFill>
                              <a:latin typeface="Cambria Math" panose="02040503050406030204" pitchFamily="18" charset="0"/>
                              <a:ea typeface="Cambria Math" panose="02040503050406030204" pitchFamily="18" charset="0"/>
                            </a:rPr>
                            <m:t>1</m:t>
                          </m:r>
                        </m:num>
                        <m:den>
                          <m:r>
                            <a:rPr lang="en-US" i="0">
                              <a:solidFill>
                                <a:srgbClr val="FFFF00"/>
                              </a:solidFill>
                              <a:latin typeface="Cambria Math" panose="02040503050406030204" pitchFamily="18" charset="0"/>
                            </a:rPr>
                            <m:t>500 </m:t>
                          </m:r>
                          <m:r>
                            <m:rPr>
                              <m:sty m:val="p"/>
                            </m:rPr>
                            <a:rPr lang="en-US" i="0">
                              <a:solidFill>
                                <a:srgbClr val="FFFF00"/>
                              </a:solidFill>
                              <a:latin typeface="Cambria Math" panose="02040503050406030204" pitchFamily="18" charset="0"/>
                            </a:rPr>
                            <m:t>mL</m:t>
                          </m:r>
                        </m:den>
                      </m:f>
                      <m:r>
                        <a:rPr lang="en-US" i="0">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a:rPr lang="en-US" i="0">
                              <a:solidFill>
                                <a:srgbClr val="FFFF00"/>
                              </a:solidFill>
                              <a:latin typeface="Cambria Math" panose="02040503050406030204" pitchFamily="18" charset="0"/>
                            </a:rPr>
                            <m:t>1000 </m:t>
                          </m:r>
                          <m:r>
                            <m:rPr>
                              <m:sty m:val="p"/>
                            </m:rPr>
                            <a:rPr lang="en-US" i="0">
                              <a:solidFill>
                                <a:srgbClr val="FFFF00"/>
                              </a:solidFill>
                              <a:latin typeface="Cambria Math" panose="02040503050406030204" pitchFamily="18" charset="0"/>
                            </a:rPr>
                            <m:t>mL</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solution</m:t>
                          </m:r>
                        </m:num>
                        <m:den>
                          <m:r>
                            <a:rPr lang="en-US" i="0">
                              <a:solidFill>
                                <a:srgbClr val="FFFF00"/>
                              </a:solidFill>
                              <a:latin typeface="Cambria Math" panose="02040503050406030204" pitchFamily="18" charset="0"/>
                            </a:rPr>
                            <m:t>1 </m:t>
                          </m:r>
                          <m:r>
                            <m:rPr>
                              <m:sty m:val="p"/>
                            </m:rPr>
                            <a:rPr lang="en-US" i="0">
                              <a:solidFill>
                                <a:srgbClr val="FFFF00"/>
                              </a:solidFill>
                              <a:latin typeface="Cambria Math" panose="02040503050406030204" pitchFamily="18" charset="0"/>
                            </a:rPr>
                            <m:t>L</m:t>
                          </m:r>
                          <m:r>
                            <a:rPr lang="en-US" i="0">
                              <a:solidFill>
                                <a:srgbClr val="FFFF00"/>
                              </a:solidFill>
                              <a:latin typeface="Cambria Math" panose="02040503050406030204" pitchFamily="18" charset="0"/>
                            </a:rPr>
                            <m:t> </m:t>
                          </m:r>
                          <m:r>
                            <m:rPr>
                              <m:sty m:val="p"/>
                            </m:rPr>
                            <a:rPr lang="en-US" i="0">
                              <a:solidFill>
                                <a:srgbClr val="FFFF00"/>
                              </a:solidFill>
                              <a:latin typeface="Cambria Math" panose="02040503050406030204" pitchFamily="18" charset="0"/>
                            </a:rPr>
                            <m:t>solution</m:t>
                          </m:r>
                        </m:den>
                      </m:f>
                    </m:oMath>
                  </m:oMathPara>
                </a14:m>
                <a:br>
                  <a:rPr lang="en-US" i="1" dirty="0">
                    <a:solidFill>
                      <a:srgbClr val="FFFF00"/>
                    </a:solidFill>
                    <a:latin typeface="Cambria Math" panose="02040503050406030204" pitchFamily="18" charset="0"/>
                  </a:rPr>
                </a:br>
                <a14:m>
                  <m:oMath xmlns:m="http://schemas.openxmlformats.org/officeDocument/2006/math">
                    <m:r>
                      <a:rPr lang="en-US">
                        <a:solidFill>
                          <a:srgbClr val="FFFF00"/>
                        </a:solidFill>
                        <a:latin typeface="Cambria Math" panose="02040503050406030204" pitchFamily="18" charset="0"/>
                      </a:rPr>
                      <m:t>=</m:t>
                    </m:r>
                    <m:r>
                      <a:rPr lang="en-US" b="0" i="0" smtClean="0">
                        <a:solidFill>
                          <a:srgbClr val="FFFF00"/>
                        </a:solidFill>
                        <a:latin typeface="Cambria Math" panose="02040503050406030204" pitchFamily="18" charset="0"/>
                      </a:rPr>
                      <m:t>4.69</m:t>
                    </m:r>
                    <m:r>
                      <a:rPr lang="en-US">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M</m:t>
                    </m:r>
                    <m:r>
                      <a:rPr lang="en-US">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NaCl</m:t>
                    </m:r>
                    <m:r>
                      <a:rPr lang="en-US" b="0" i="0" smtClean="0">
                        <a:solidFill>
                          <a:srgbClr val="FFFF00"/>
                        </a:solidFill>
                        <a:latin typeface="Cambria Math" panose="02040503050406030204" pitchFamily="18" charset="0"/>
                      </a:rPr>
                      <m:t> </m:t>
                    </m:r>
                    <m:r>
                      <m:rPr>
                        <m:sty m:val="p"/>
                      </m:rPr>
                      <a:rPr lang="en-US">
                        <a:solidFill>
                          <a:srgbClr val="FFFF00"/>
                        </a:solidFill>
                        <a:latin typeface="Cambria Math" panose="02040503050406030204" pitchFamily="18" charset="0"/>
                      </a:rPr>
                      <m:t>solution</m:t>
                    </m:r>
                  </m:oMath>
                </a14:m>
                <a:r>
                  <a:rPr lang="en-US" sz="1800" dirty="0">
                    <a:solidFill>
                      <a:srgbClr val="FFFF00"/>
                    </a:solidFill>
                  </a:rPr>
                  <a:t>    </a:t>
                </a:r>
                <a:r>
                  <a:rPr lang="en-US" sz="1800" dirty="0">
                    <a:solidFill>
                      <a:srgbClr val="FFFF00"/>
                    </a:solidFill>
                    <a:sym typeface="Wingdings" panose="05000000000000000000" pitchFamily="2" charset="2"/>
                  </a:rPr>
                  <a:t> “</a:t>
                </a:r>
                <a14:m>
                  <m:oMath xmlns:m="http://schemas.openxmlformats.org/officeDocument/2006/math">
                    <m:r>
                      <a:rPr lang="en-US" sz="1800">
                        <a:solidFill>
                          <a:srgbClr val="FFFF00"/>
                        </a:solidFill>
                        <a:latin typeface="Cambria Math" panose="02040503050406030204" pitchFamily="18" charset="0"/>
                      </a:rPr>
                      <m:t>5 </m:t>
                    </m:r>
                    <m:r>
                      <m:rPr>
                        <m:sty m:val="p"/>
                      </m:rPr>
                      <a:rPr lang="en-US" sz="1800">
                        <a:solidFill>
                          <a:srgbClr val="FFFF00"/>
                        </a:solidFill>
                        <a:latin typeface="Cambria Math" panose="02040503050406030204" pitchFamily="18" charset="0"/>
                      </a:rPr>
                      <m:t>M</m:t>
                    </m:r>
                    <m:r>
                      <a:rPr lang="en-US" sz="1800" b="0" i="0" smtClean="0">
                        <a:solidFill>
                          <a:srgbClr val="FFFF00"/>
                        </a:solidFill>
                        <a:latin typeface="Cambria Math" panose="02040503050406030204" pitchFamily="18" charset="0"/>
                      </a:rPr>
                      <m:t>"</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according</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to</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significant</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digits</m:t>
                    </m:r>
                  </m:oMath>
                </a14:m>
                <a:endParaRPr lang="en-US" sz="1800" dirty="0">
                  <a:solidFill>
                    <a:srgbClr val="FFFF00"/>
                  </a:solidFill>
                </a:endParaRPr>
              </a:p>
              <a:p>
                <a:pPr marL="0" indent="0" algn="ctr">
                  <a:buClr>
                    <a:srgbClr val="FFFF00"/>
                  </a:buClr>
                  <a:buNone/>
                </a:pPr>
                <a:r>
                  <a:rPr lang="en-US" sz="1800" dirty="0">
                    <a:latin typeface="Times New Roman" panose="02020603050405020304" pitchFamily="18" charset="0"/>
                    <a:cs typeface="Times New Roman" panose="02020603050405020304" pitchFamily="18" charset="0"/>
                  </a:rPr>
                  <a:t>Note that the volume expression was inverted to show</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how conversions can be included in the entire calculation</a:t>
                </a:r>
              </a:p>
            </p:txBody>
          </p:sp>
        </mc:Choice>
        <mc:Fallback xmlns="">
          <p:sp>
            <p:nvSpPr>
              <p:cNvPr id="5" name="Content Placeholder 4">
                <a:extLst>
                  <a:ext uri="{FF2B5EF4-FFF2-40B4-BE49-F238E27FC236}">
                    <a16:creationId xmlns:a16="http://schemas.microsoft.com/office/drawing/2014/main" id="{F1382407-2ED9-3888-0E11-6E575D7DC755}"/>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1018" t="-7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1E05C090-BBFB-4D41-607D-FDB52B0FEAC7}"/>
              </a:ext>
            </a:extLst>
          </p:cNvPr>
          <p:cNvSpPr>
            <a:spLocks noGrp="1"/>
          </p:cNvSpPr>
          <p:nvPr>
            <p:ph type="sldNum" sz="quarter" idx="10"/>
          </p:nvPr>
        </p:nvSpPr>
        <p:spPr/>
        <p:txBody>
          <a:bodyPr/>
          <a:lstStyle/>
          <a:p>
            <a:fld id="{48B47BF4-C530-47F3-8F78-E261EA428483}" type="slidenum">
              <a:rPr lang="en-US" smtClean="0"/>
              <a:pPr/>
              <a:t>35</a:t>
            </a:fld>
            <a:endParaRPr lang="en-US" dirty="0"/>
          </a:p>
        </p:txBody>
      </p:sp>
    </p:spTree>
    <p:extLst>
      <p:ext uri="{BB962C8B-B14F-4D97-AF65-F5344CB8AC3E}">
        <p14:creationId xmlns:p14="http://schemas.microsoft.com/office/powerpoint/2010/main" val="3444598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CF070A-EF33-2456-00C7-025F994719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89542CE-A850-45BF-AD5D-D3A284E3491B}"/>
              </a:ext>
            </a:extLst>
          </p:cNvPr>
          <p:cNvSpPr>
            <a:spLocks noGrp="1"/>
          </p:cNvSpPr>
          <p:nvPr>
            <p:ph type="title"/>
          </p:nvPr>
        </p:nvSpPr>
        <p:spPr>
          <a:xfrm>
            <a:off x="372533" y="177860"/>
            <a:ext cx="8421512" cy="769441"/>
          </a:xfrm>
        </p:spPr>
        <p:txBody>
          <a:bodyPr/>
          <a:lstStyle/>
          <a:p>
            <a:r>
              <a:rPr lang="en-US" sz="4400" dirty="0"/>
              <a:t>Mass = Concentration × Volume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EE2FF65F-C56C-C1C9-821E-F41CAFFF4EAC}"/>
                  </a:ext>
                </a:extLst>
              </p:cNvPr>
              <p:cNvSpPr>
                <a:spLocks noGrp="1"/>
              </p:cNvSpPr>
              <p:nvPr>
                <p:ph idx="1"/>
              </p:nvPr>
            </p:nvSpPr>
            <p:spPr>
              <a:xfrm>
                <a:off x="387321" y="1129723"/>
                <a:ext cx="8387645" cy="5383503"/>
              </a:xfrm>
            </p:spPr>
            <p:txBody>
              <a:bodyPr/>
              <a:lstStyle/>
              <a:p>
                <a:r>
                  <a:rPr lang="en-US" dirty="0"/>
                  <a:t>Just as </a:t>
                </a:r>
                <a14:m>
                  <m:oMath xmlns:m="http://schemas.openxmlformats.org/officeDocument/2006/math">
                    <m:r>
                      <m:rPr>
                        <m:sty m:val="p"/>
                      </m:rPr>
                      <a:rPr lang="en-US" b="0" i="0" smtClean="0">
                        <a:solidFill>
                          <a:srgbClr val="FFFF00"/>
                        </a:solidFill>
                        <a:latin typeface="Cambria Math" panose="02040503050406030204" pitchFamily="18" charset="0"/>
                      </a:rPr>
                      <m:t>concentration</m:t>
                    </m:r>
                    <m:r>
                      <a:rPr lang="en-US" b="0" i="0" smtClean="0">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b="0" i="0" smtClean="0">
                            <a:solidFill>
                              <a:srgbClr val="FFFF00"/>
                            </a:solidFill>
                            <a:latin typeface="Cambria Math" panose="02040503050406030204" pitchFamily="18" charset="0"/>
                          </a:rPr>
                          <m:t>mass</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or</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amount</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mol</m:t>
                        </m:r>
                        <m:r>
                          <a:rPr lang="en-US" b="0" i="0" smtClean="0">
                            <a:solidFill>
                              <a:srgbClr val="FFFF00"/>
                            </a:solidFill>
                            <a:latin typeface="Cambria Math" panose="02040503050406030204" pitchFamily="18" charset="0"/>
                          </a:rPr>
                          <m:t>)</m:t>
                        </m:r>
                      </m:num>
                      <m:den>
                        <m:r>
                          <m:rPr>
                            <m:sty m:val="p"/>
                          </m:rPr>
                          <a:rPr lang="en-US" b="0" i="0" smtClean="0">
                            <a:solidFill>
                              <a:srgbClr val="FFFF00"/>
                            </a:solidFill>
                            <a:latin typeface="Cambria Math" panose="02040503050406030204" pitchFamily="18" charset="0"/>
                          </a:rPr>
                          <m:t>volume</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L</m:t>
                        </m:r>
                        <m:r>
                          <a:rPr lang="en-US" b="0" i="0" smtClean="0">
                            <a:solidFill>
                              <a:srgbClr val="FFFF00"/>
                            </a:solidFill>
                            <a:latin typeface="Cambria Math" panose="02040503050406030204" pitchFamily="18" charset="0"/>
                          </a:rPr>
                          <m:t>)</m:t>
                        </m:r>
                      </m:den>
                    </m:f>
                  </m:oMath>
                </a14:m>
                <a:r>
                  <a:rPr lang="en-US" sz="2000" dirty="0">
                    <a:sym typeface="Wingdings" panose="05000000000000000000" pitchFamily="2" charset="2"/>
                  </a:rPr>
                  <a:t>, algebra can be done to take any 2 of the 3 values to solve for the third value</a:t>
                </a:r>
              </a:p>
              <a:p>
                <a:pPr>
                  <a:tabLst>
                    <a:tab pos="2112963" algn="l"/>
                  </a:tabLst>
                </a:pPr>
                <a:r>
                  <a:rPr lang="en-US" sz="2000" dirty="0"/>
                  <a:t>What </a:t>
                </a:r>
                <a:r>
                  <a:rPr lang="en-US" sz="2000" b="1" dirty="0">
                    <a:solidFill>
                      <a:srgbClr val="00FF00"/>
                    </a:solidFill>
                  </a:rPr>
                  <a:t>volume</a:t>
                </a:r>
                <a:r>
                  <a:rPr lang="en-US" sz="2000" dirty="0"/>
                  <a:t> (in </a:t>
                </a:r>
                <a:r>
                  <a:rPr lang="en-US" sz="2000" dirty="0">
                    <a:solidFill>
                      <a:srgbClr val="FFC000"/>
                    </a:solidFill>
                  </a:rPr>
                  <a:t>liters</a:t>
                </a:r>
                <a:r>
                  <a:rPr lang="en-US" sz="2000" dirty="0"/>
                  <a:t>) must be used of stock </a:t>
                </a:r>
                <a:r>
                  <a:rPr lang="en-US" sz="2000" b="1" dirty="0">
                    <a:solidFill>
                      <a:srgbClr val="FFC000"/>
                    </a:solidFill>
                  </a:rPr>
                  <a:t>2.35 M </a:t>
                </a:r>
                <a:r>
                  <a:rPr lang="en-US" sz="2000" dirty="0">
                    <a:solidFill>
                      <a:schemeClr val="accent1">
                        <a:lumMod val="60000"/>
                        <a:lumOff val="40000"/>
                      </a:schemeClr>
                    </a:solidFill>
                  </a:rPr>
                  <a:t>CuSO</a:t>
                </a:r>
                <a:r>
                  <a:rPr lang="en-US" sz="2000" baseline="-25000" dirty="0">
                    <a:solidFill>
                      <a:schemeClr val="accent1">
                        <a:lumMod val="60000"/>
                        <a:lumOff val="40000"/>
                      </a:schemeClr>
                    </a:solidFill>
                  </a:rPr>
                  <a:t>4</a:t>
                </a:r>
                <a:r>
                  <a:rPr lang="en-US" sz="2000" dirty="0"/>
                  <a:t> [copper(II) sulfate] </a:t>
                </a:r>
                <a:r>
                  <a:rPr lang="en-US" sz="2000" dirty="0">
                    <a:solidFill>
                      <a:srgbClr val="6699FF"/>
                    </a:solidFill>
                  </a:rPr>
                  <a:t>solution </a:t>
                </a:r>
                <a:r>
                  <a:rPr lang="en-US" sz="2000" dirty="0"/>
                  <a:t>to obtain </a:t>
                </a:r>
                <a:r>
                  <a:rPr lang="en-US" sz="2000" b="1" dirty="0">
                    <a:solidFill>
                      <a:srgbClr val="FFC000"/>
                    </a:solidFill>
                  </a:rPr>
                  <a:t>4.88 mol </a:t>
                </a:r>
                <a:r>
                  <a:rPr lang="en-US" sz="2000" dirty="0">
                    <a:solidFill>
                      <a:srgbClr val="CC99FF"/>
                    </a:solidFill>
                  </a:rPr>
                  <a:t>solute</a:t>
                </a:r>
                <a:r>
                  <a:rPr lang="en-US" sz="2000" dirty="0"/>
                  <a:t>?</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r>
                      <a:rPr lang="en-US" sz="2000" i="1" smtClean="0">
                        <a:solidFill>
                          <a:srgbClr val="FFFF00"/>
                        </a:solidFill>
                        <a:latin typeface="Cambria Math" panose="02040503050406030204" pitchFamily="18" charset="0"/>
                      </a:rPr>
                      <m:t> </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2000" dirty="0">
                  <a:solidFill>
                    <a:srgbClr val="FFFF00"/>
                  </a:solidFill>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m:rPr>
                          <m:sty m:val="p"/>
                        </m:rPr>
                        <a:rPr lang="en-US" sz="2200">
                          <a:solidFill>
                            <a:srgbClr val="6699FF"/>
                          </a:solidFill>
                          <a:latin typeface="Cambria Math" panose="02040503050406030204" pitchFamily="18" charset="0"/>
                        </a:rPr>
                        <m:t>solution</m:t>
                      </m:r>
                      <m:r>
                        <a:rPr lang="en-US" sz="2200">
                          <a:solidFill>
                            <a:srgbClr val="FFFF00"/>
                          </a:solidFill>
                          <a:latin typeface="Cambria Math" panose="02040503050406030204" pitchFamily="18" charset="0"/>
                        </a:rPr>
                        <m:t> </m:t>
                      </m:r>
                      <m:r>
                        <m:rPr>
                          <m:sty m:val="p"/>
                        </m:rPr>
                        <a:rPr lang="en-US" sz="2200">
                          <a:solidFill>
                            <a:srgbClr val="FFFF00"/>
                          </a:solidFill>
                          <a:latin typeface="Cambria Math" panose="02040503050406030204" pitchFamily="18" charset="0"/>
                        </a:rPr>
                        <m:t>volume</m:t>
                      </m:r>
                      <m:r>
                        <a:rPr lang="en-US" sz="2200" i="1">
                          <a:solidFill>
                            <a:srgbClr val="FFFF00"/>
                          </a:solidFill>
                          <a:latin typeface="Cambria Math" panose="02040503050406030204" pitchFamily="18" charset="0"/>
                        </a:rPr>
                        <m:t> </m:t>
                      </m:r>
                      <m:d>
                        <m:dPr>
                          <m:ctrlPr>
                            <a:rPr lang="en-US" sz="2200" i="1">
                              <a:solidFill>
                                <a:srgbClr val="FFFF00"/>
                              </a:solidFill>
                              <a:latin typeface="Cambria Math" panose="02040503050406030204" pitchFamily="18" charset="0"/>
                            </a:rPr>
                          </m:ctrlPr>
                        </m:dPr>
                        <m:e>
                          <m:r>
                            <m:rPr>
                              <m:sty m:val="p"/>
                            </m:rPr>
                            <a:rPr lang="en-US" sz="2200">
                              <a:solidFill>
                                <a:srgbClr val="FFFF00"/>
                              </a:solidFill>
                              <a:latin typeface="Cambria Math" panose="02040503050406030204" pitchFamily="18" charset="0"/>
                            </a:rPr>
                            <m:t>L</m:t>
                          </m:r>
                        </m:e>
                      </m:d>
                      <m:r>
                        <a:rPr lang="en-US" sz="2200" i="1">
                          <a:solidFill>
                            <a:srgbClr val="FFFF00"/>
                          </a:solidFill>
                          <a:latin typeface="Cambria Math" panose="02040503050406030204" pitchFamily="18" charset="0"/>
                        </a:rPr>
                        <m:t>=</m:t>
                      </m:r>
                      <m:f>
                        <m:fPr>
                          <m:ctrlPr>
                            <a:rPr lang="en-US" sz="2200" i="1">
                              <a:solidFill>
                                <a:srgbClr val="FFFF00"/>
                              </a:solidFill>
                              <a:latin typeface="Cambria Math" panose="02040503050406030204" pitchFamily="18" charset="0"/>
                            </a:rPr>
                          </m:ctrlPr>
                        </m:fPr>
                        <m:num>
                          <m:r>
                            <a:rPr lang="en-US" sz="2200">
                              <a:solidFill>
                                <a:srgbClr val="FFFF00"/>
                              </a:solidFill>
                              <a:latin typeface="Cambria Math" panose="02040503050406030204" pitchFamily="18" charset="0"/>
                            </a:rPr>
                            <m:t> 4.88 </m:t>
                          </m:r>
                          <m:r>
                            <m:rPr>
                              <m:sty m:val="p"/>
                            </m:rPr>
                            <a:rPr lang="en-US" sz="2200">
                              <a:solidFill>
                                <a:srgbClr val="FFFF00"/>
                              </a:solidFill>
                              <a:latin typeface="Cambria Math" panose="02040503050406030204" pitchFamily="18" charset="0"/>
                            </a:rPr>
                            <m:t>mol</m:t>
                          </m:r>
                          <m:r>
                            <a:rPr lang="en-US" sz="2200" i="1">
                              <a:solidFill>
                                <a:srgbClr val="FFFF00"/>
                              </a:solidFill>
                              <a:latin typeface="Cambria Math" panose="02040503050406030204" pitchFamily="18" charset="0"/>
                            </a:rPr>
                            <m:t> </m:t>
                          </m:r>
                          <m:r>
                            <m:rPr>
                              <m:sty m:val="p"/>
                            </m:rPr>
                            <a:rPr lang="en-US" sz="2200">
                              <a:solidFill>
                                <a:srgbClr val="FFFF00"/>
                              </a:solidFill>
                              <a:latin typeface="Cambria Math" panose="02040503050406030204" pitchFamily="18" charset="0"/>
                            </a:rPr>
                            <m:t>CuS</m:t>
                          </m:r>
                          <m:sSub>
                            <m:sSubPr>
                              <m:ctrlPr>
                                <a:rPr lang="en-US" sz="2200" i="1">
                                  <a:solidFill>
                                    <a:srgbClr val="FFFF00"/>
                                  </a:solidFill>
                                  <a:latin typeface="Cambria Math" panose="02040503050406030204" pitchFamily="18" charset="0"/>
                                </a:rPr>
                              </m:ctrlPr>
                            </m:sSubPr>
                            <m:e>
                              <m:r>
                                <m:rPr>
                                  <m:sty m:val="p"/>
                                </m:rPr>
                                <a:rPr lang="en-US" sz="2200">
                                  <a:solidFill>
                                    <a:srgbClr val="FFFF00"/>
                                  </a:solidFill>
                                  <a:latin typeface="Cambria Math" panose="02040503050406030204" pitchFamily="18" charset="0"/>
                                </a:rPr>
                                <m:t>O</m:t>
                              </m:r>
                            </m:e>
                            <m:sub>
                              <m:r>
                                <a:rPr lang="en-US" sz="2200">
                                  <a:solidFill>
                                    <a:srgbClr val="FFFF00"/>
                                  </a:solidFill>
                                  <a:latin typeface="Cambria Math" panose="02040503050406030204" pitchFamily="18" charset="0"/>
                                </a:rPr>
                                <m:t>4</m:t>
                              </m:r>
                            </m:sub>
                          </m:sSub>
                        </m:num>
                        <m:den>
                          <m:r>
                            <a:rPr lang="en-US" sz="2200" i="1">
                              <a:solidFill>
                                <a:srgbClr val="FFFF00"/>
                              </a:solidFill>
                              <a:latin typeface="Cambria Math" panose="02040503050406030204" pitchFamily="18" charset="0"/>
                            </a:rPr>
                            <m:t>2.35 </m:t>
                          </m:r>
                          <m:r>
                            <a:rPr lang="en-US" sz="2200" i="1">
                              <a:solidFill>
                                <a:srgbClr val="FFFF00"/>
                              </a:solidFill>
                              <a:latin typeface="Cambria Math" panose="02040503050406030204" pitchFamily="18" charset="0"/>
                            </a:rPr>
                            <m:t>𝑀</m:t>
                          </m:r>
                          <m:r>
                            <a:rPr lang="en-US" sz="2200" i="1">
                              <a:solidFill>
                                <a:srgbClr val="FFFF00"/>
                              </a:solidFill>
                              <a:latin typeface="Cambria Math" panose="02040503050406030204" pitchFamily="18" charset="0"/>
                            </a:rPr>
                            <m:t> </m:t>
                          </m:r>
                          <m:d>
                            <m:dPr>
                              <m:ctrlPr>
                                <a:rPr lang="en-US" sz="2200" i="1">
                                  <a:solidFill>
                                    <a:srgbClr val="FFFF00"/>
                                  </a:solidFill>
                                  <a:latin typeface="Cambria Math" panose="02040503050406030204" pitchFamily="18" charset="0"/>
                                </a:rPr>
                              </m:ctrlPr>
                            </m:dPr>
                            <m:e>
                              <m:f>
                                <m:fPr>
                                  <m:type m:val="lin"/>
                                  <m:ctrlPr>
                                    <a:rPr lang="en-US" sz="2200" i="1">
                                      <a:solidFill>
                                        <a:srgbClr val="FFFF00"/>
                                      </a:solidFill>
                                      <a:latin typeface="Cambria Math" panose="02040503050406030204" pitchFamily="18" charset="0"/>
                                    </a:rPr>
                                  </m:ctrlPr>
                                </m:fPr>
                                <m:num>
                                  <m:r>
                                    <m:rPr>
                                      <m:sty m:val="p"/>
                                    </m:rPr>
                                    <a:rPr lang="en-US" sz="2200">
                                      <a:solidFill>
                                        <a:srgbClr val="FFFF00"/>
                                      </a:solidFill>
                                      <a:latin typeface="Cambria Math" panose="02040503050406030204" pitchFamily="18" charset="0"/>
                                    </a:rPr>
                                    <m:t>mol</m:t>
                                  </m:r>
                                </m:num>
                                <m:den>
                                  <m:r>
                                    <m:rPr>
                                      <m:sty m:val="p"/>
                                    </m:rPr>
                                    <a:rPr lang="en-US" sz="2200">
                                      <a:solidFill>
                                        <a:srgbClr val="FFFF00"/>
                                      </a:solidFill>
                                      <a:latin typeface="Cambria Math" panose="02040503050406030204" pitchFamily="18" charset="0"/>
                                    </a:rPr>
                                    <m:t>L</m:t>
                                  </m:r>
                                </m:den>
                              </m:f>
                            </m:e>
                          </m:d>
                          <m:r>
                            <a:rPr lang="en-US" sz="2200" i="1">
                              <a:solidFill>
                                <a:srgbClr val="FFFF00"/>
                              </a:solidFill>
                              <a:latin typeface="Cambria Math" panose="02040503050406030204" pitchFamily="18" charset="0"/>
                            </a:rPr>
                            <m:t> </m:t>
                          </m:r>
                          <m:r>
                            <m:rPr>
                              <m:sty m:val="p"/>
                            </m:rPr>
                            <a:rPr lang="en-US" sz="2200">
                              <a:solidFill>
                                <a:srgbClr val="FFFF00"/>
                              </a:solidFill>
                              <a:latin typeface="Cambria Math" panose="02040503050406030204" pitchFamily="18" charset="0"/>
                            </a:rPr>
                            <m:t>CuS</m:t>
                          </m:r>
                          <m:sSub>
                            <m:sSubPr>
                              <m:ctrlPr>
                                <a:rPr lang="en-US" sz="2200" i="1">
                                  <a:solidFill>
                                    <a:srgbClr val="FFFF00"/>
                                  </a:solidFill>
                                  <a:latin typeface="Cambria Math" panose="02040503050406030204" pitchFamily="18" charset="0"/>
                                </a:rPr>
                              </m:ctrlPr>
                            </m:sSubPr>
                            <m:e>
                              <m:r>
                                <m:rPr>
                                  <m:sty m:val="p"/>
                                </m:rPr>
                                <a:rPr lang="en-US" sz="2200">
                                  <a:solidFill>
                                    <a:srgbClr val="FFFF00"/>
                                  </a:solidFill>
                                  <a:latin typeface="Cambria Math" panose="02040503050406030204" pitchFamily="18" charset="0"/>
                                </a:rPr>
                                <m:t>O</m:t>
                              </m:r>
                            </m:e>
                            <m:sub>
                              <m:r>
                                <a:rPr lang="en-US" sz="2200">
                                  <a:solidFill>
                                    <a:srgbClr val="FFFF00"/>
                                  </a:solidFill>
                                  <a:latin typeface="Cambria Math" panose="02040503050406030204" pitchFamily="18" charset="0"/>
                                </a:rPr>
                                <m:t>4</m:t>
                              </m:r>
                            </m:sub>
                          </m:sSub>
                        </m:den>
                      </m:f>
                      <m:r>
                        <a:rPr lang="en-US" sz="2200" i="1">
                          <a:solidFill>
                            <a:srgbClr val="FFFF00"/>
                          </a:solidFill>
                          <a:latin typeface="Cambria Math" panose="02040503050406030204" pitchFamily="18" charset="0"/>
                        </a:rPr>
                        <m:t>=2.08</m:t>
                      </m:r>
                      <m:r>
                        <a:rPr lang="en-US" sz="2200" b="0" i="0" smtClean="0">
                          <a:solidFill>
                            <a:srgbClr val="FFFF00"/>
                          </a:solidFill>
                          <a:latin typeface="Cambria Math" panose="02040503050406030204" pitchFamily="18" charset="0"/>
                        </a:rPr>
                        <m:t> </m:t>
                      </m:r>
                      <m:r>
                        <m:rPr>
                          <m:sty m:val="p"/>
                        </m:rPr>
                        <a:rPr lang="en-US" sz="2200" i="0">
                          <a:solidFill>
                            <a:srgbClr val="FFFF00"/>
                          </a:solidFill>
                          <a:latin typeface="Cambria Math" panose="02040503050406030204" pitchFamily="18" charset="0"/>
                        </a:rPr>
                        <m:t>L</m:t>
                      </m:r>
                      <m:r>
                        <a:rPr lang="en-US" sz="2200" i="0">
                          <a:solidFill>
                            <a:srgbClr val="FFFF00"/>
                          </a:solidFill>
                          <a:latin typeface="Cambria Math" panose="02040503050406030204" pitchFamily="18" charset="0"/>
                        </a:rPr>
                        <m:t> </m:t>
                      </m:r>
                      <m:r>
                        <m:rPr>
                          <m:sty m:val="p"/>
                        </m:rPr>
                        <a:rPr lang="en-US" sz="2200" i="0">
                          <a:solidFill>
                            <a:srgbClr val="FFFF00"/>
                          </a:solidFill>
                          <a:latin typeface="Cambria Math" panose="02040503050406030204" pitchFamily="18" charset="0"/>
                        </a:rPr>
                        <m:t>solution</m:t>
                      </m:r>
                    </m:oMath>
                  </m:oMathPara>
                </a14:m>
                <a:endParaRPr lang="en-US" sz="2200" dirty="0"/>
              </a:p>
              <a:p>
                <a:pPr lvl="1"/>
                <a:endParaRPr lang="en-US" dirty="0"/>
              </a:p>
            </p:txBody>
          </p:sp>
        </mc:Choice>
        <mc:Fallback xmlns="">
          <p:sp>
            <p:nvSpPr>
              <p:cNvPr id="5" name="Content Placeholder 4">
                <a:extLst>
                  <a:ext uri="{FF2B5EF4-FFF2-40B4-BE49-F238E27FC236}">
                    <a16:creationId xmlns:a16="http://schemas.microsoft.com/office/drawing/2014/main" id="{EE2FF65F-C56C-C1C9-821E-F41CAFFF4EAC}"/>
                  </a:ext>
                </a:extLst>
              </p:cNvPr>
              <p:cNvSpPr>
                <a:spLocks noGrp="1" noRot="1" noChangeAspect="1" noMove="1" noResize="1" noEditPoints="1" noAdjustHandles="1" noChangeArrowheads="1" noChangeShapeType="1" noTextEdit="1"/>
              </p:cNvSpPr>
              <p:nvPr>
                <p:ph idx="1"/>
              </p:nvPr>
            </p:nvSpPr>
            <p:spPr>
              <a:xfrm>
                <a:off x="387321" y="1129723"/>
                <a:ext cx="8387645" cy="5383503"/>
              </a:xfrm>
              <a:blipFill>
                <a:blip r:embed="rId2"/>
                <a:stretch>
                  <a:fillRect l="-1164" r="-50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0D798570-4F95-9C29-832C-4D57229D3106}"/>
              </a:ext>
            </a:extLst>
          </p:cNvPr>
          <p:cNvSpPr>
            <a:spLocks noGrp="1"/>
          </p:cNvSpPr>
          <p:nvPr>
            <p:ph type="sldNum" sz="quarter" idx="10"/>
          </p:nvPr>
        </p:nvSpPr>
        <p:spPr/>
        <p:txBody>
          <a:bodyPr/>
          <a:lstStyle/>
          <a:p>
            <a:fld id="{48B47BF4-C530-47F3-8F78-E261EA428483}" type="slidenum">
              <a:rPr lang="en-US" smtClean="0"/>
              <a:pPr/>
              <a:t>36</a:t>
            </a:fld>
            <a:endParaRPr lang="en-US" dirty="0"/>
          </a:p>
        </p:txBody>
      </p:sp>
    </p:spTree>
    <p:extLst>
      <p:ext uri="{BB962C8B-B14F-4D97-AF65-F5344CB8AC3E}">
        <p14:creationId xmlns:p14="http://schemas.microsoft.com/office/powerpoint/2010/main" val="790181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B64EE-1512-65D5-8CC0-8C2021EAFE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8E6C05A-4ECE-7BE1-BB28-DDB63BE5B41C}"/>
              </a:ext>
            </a:extLst>
          </p:cNvPr>
          <p:cNvSpPr>
            <a:spLocks noGrp="1"/>
          </p:cNvSpPr>
          <p:nvPr>
            <p:ph type="title"/>
          </p:nvPr>
        </p:nvSpPr>
        <p:spPr>
          <a:xfrm>
            <a:off x="372533" y="239415"/>
            <a:ext cx="8421512" cy="646331"/>
          </a:xfrm>
        </p:spPr>
        <p:txBody>
          <a:bodyPr/>
          <a:lstStyle/>
          <a:p>
            <a:r>
              <a:rPr lang="en-US" sz="3600" dirty="0"/>
              <a:t>Mass = Molar Mass × Molarity × Volume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E6FBAE5-71D5-95BD-A9E1-6D7047C79B19}"/>
                  </a:ext>
                </a:extLst>
              </p:cNvPr>
              <p:cNvSpPr>
                <a:spLocks noGrp="1"/>
              </p:cNvSpPr>
              <p:nvPr>
                <p:ph idx="1"/>
              </p:nvPr>
            </p:nvSpPr>
            <p:spPr>
              <a:xfrm>
                <a:off x="387321" y="1129723"/>
                <a:ext cx="8387645" cy="5383503"/>
              </a:xfrm>
            </p:spPr>
            <p:txBody>
              <a:bodyPr/>
              <a:lstStyle/>
              <a:p>
                <a:pPr>
                  <a:tabLst>
                    <a:tab pos="2112963" algn="l"/>
                  </a:tabLst>
                </a:pPr>
                <a:r>
                  <a:rPr lang="en-US" sz="2000" dirty="0"/>
                  <a:t>A chemist must prepare </a:t>
                </a:r>
                <a:r>
                  <a:rPr lang="en-US" sz="2000" b="1" dirty="0">
                    <a:solidFill>
                      <a:srgbClr val="FFC000"/>
                    </a:solidFill>
                  </a:rPr>
                  <a:t>3.00 L </a:t>
                </a:r>
                <a:r>
                  <a:rPr lang="en-US" sz="2000" dirty="0"/>
                  <a:t>of a</a:t>
                </a:r>
                <a:r>
                  <a:rPr lang="en-US" sz="2000" b="1" dirty="0">
                    <a:solidFill>
                      <a:srgbClr val="FFC000"/>
                    </a:solidFill>
                  </a:rPr>
                  <a:t> 0.250 M </a:t>
                </a:r>
                <a:r>
                  <a:rPr lang="en-US" sz="2000" dirty="0">
                    <a:solidFill>
                      <a:schemeClr val="accent1">
                        <a:lumMod val="60000"/>
                        <a:lumOff val="40000"/>
                      </a:schemeClr>
                    </a:solidFill>
                  </a:rPr>
                  <a:t>KMnO</a:t>
                </a:r>
                <a:r>
                  <a:rPr lang="en-US" sz="2000" baseline="-25000" dirty="0">
                    <a:solidFill>
                      <a:schemeClr val="accent1">
                        <a:lumMod val="60000"/>
                        <a:lumOff val="40000"/>
                      </a:schemeClr>
                    </a:solidFill>
                  </a:rPr>
                  <a:t>4</a:t>
                </a:r>
                <a:r>
                  <a:rPr lang="en-US" sz="2000" dirty="0"/>
                  <a:t> [potassium permanganate] </a:t>
                </a:r>
                <a:r>
                  <a:rPr lang="en-US" sz="2000" dirty="0">
                    <a:solidFill>
                      <a:srgbClr val="6699FF"/>
                    </a:solidFill>
                  </a:rPr>
                  <a:t>solution.</a:t>
                </a:r>
                <a:r>
                  <a:rPr lang="en-US" sz="2000" dirty="0"/>
                  <a:t> What </a:t>
                </a:r>
                <a:r>
                  <a:rPr lang="en-US" sz="2000" b="1" dirty="0">
                    <a:solidFill>
                      <a:srgbClr val="00FF00"/>
                    </a:solidFill>
                  </a:rPr>
                  <a:t>mass</a:t>
                </a:r>
                <a:r>
                  <a:rPr lang="en-US" sz="2000" dirty="0"/>
                  <a:t> of </a:t>
                </a:r>
                <a:r>
                  <a:rPr lang="en-US" sz="2000" dirty="0">
                    <a:solidFill>
                      <a:srgbClr val="CC99FF"/>
                    </a:solidFill>
                  </a:rPr>
                  <a:t>solute </a:t>
                </a:r>
                <a:r>
                  <a:rPr lang="en-US" sz="2000" dirty="0"/>
                  <a:t>is needed</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r>
                      <a:rPr lang="en-US" sz="1800" i="1" smtClean="0">
                        <a:solidFill>
                          <a:srgbClr val="FFFF00"/>
                        </a:solidFill>
                        <a:latin typeface="Cambria Math" panose="02040503050406030204" pitchFamily="18" charset="0"/>
                      </a:rPr>
                      <m:t> </m:t>
                    </m:r>
                    <m:r>
                      <a:rPr lang="en-US" sz="1800" i="1">
                        <a:solidFill>
                          <a:srgbClr val="FFFF00"/>
                        </a:solidFill>
                        <a:latin typeface="Cambria Math" panose="02040503050406030204" pitchFamily="18" charset="0"/>
                      </a:rPr>
                      <m:t>=</m:t>
                    </m:r>
                    <m:r>
                      <m:rPr>
                        <m:sty m:val="p"/>
                      </m:rPr>
                      <a:rPr lang="en-US" sz="1800">
                        <a:solidFill>
                          <a:srgbClr val="6699FF"/>
                        </a:solidFill>
                        <a:latin typeface="Cambria Math" panose="02040503050406030204" pitchFamily="18" charset="0"/>
                      </a:rPr>
                      <m:t>solution</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volume</m:t>
                    </m:r>
                    <m:r>
                      <a:rPr lang="en-US" sz="1800" i="1">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L</m:t>
                    </m:r>
                    <m:r>
                      <a:rPr lang="en-US" sz="1800" i="1">
                        <a:solidFill>
                          <a:srgbClr val="FFFF00"/>
                        </a:solidFill>
                        <a:latin typeface="Cambria Math" panose="02040503050406030204" pitchFamily="18" charset="0"/>
                      </a:rPr>
                      <m:t>)</m:t>
                    </m:r>
                    <m:r>
                      <a:rPr lang="en-US" sz="1800" i="1" smtClean="0">
                        <a:solidFill>
                          <a:srgbClr val="FFFF00"/>
                        </a:solidFill>
                        <a:latin typeface="Cambria Math" panose="02040503050406030204" pitchFamily="18" charset="0"/>
                        <a:ea typeface="Cambria Math" panose="02040503050406030204" pitchFamily="18" charset="0"/>
                      </a:rPr>
                      <m:t>×</m:t>
                    </m:r>
                    <m:r>
                      <m:rPr>
                        <m:sty m:val="p"/>
                      </m:rPr>
                      <a:rPr lang="en-US" sz="1800">
                        <a:solidFill>
                          <a:srgbClr val="FFFF00"/>
                        </a:solidFill>
                        <a:latin typeface="Cambria Math" panose="02040503050406030204" pitchFamily="18" charset="0"/>
                      </a:rPr>
                      <m:t>molarity</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a:rPr lang="en-US" sz="1800" i="1">
                            <a:solidFill>
                              <a:srgbClr val="FFFF00"/>
                            </a:solidFill>
                            <a:latin typeface="Cambria Math" panose="02040503050406030204" pitchFamily="18" charset="0"/>
                          </a:rPr>
                          <m:t>𝑀</m:t>
                        </m:r>
                      </m:e>
                    </m:d>
                  </m:oMath>
                </a14:m>
                <a:endParaRPr lang="en-US" sz="1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need a mass in grams, so must relate moles  grams, so a </a:t>
                </a:r>
                <a:r>
                  <a:rPr lang="en-US" sz="2000" dirty="0">
                    <a:solidFill>
                      <a:srgbClr val="FFFF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molar mass</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is required:  for KMnO</a:t>
                </a:r>
                <a:r>
                  <a:rPr lang="en-US" sz="20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a:t>
                </a:r>
                <a:r>
                  <a:rPr lang="en-US" sz="2000" b="1" dirty="0">
                    <a:solidFill>
                      <a:srgbClr val="FFC000"/>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158.04 g/mol</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2000" dirty="0">
                  <a:solidFill>
                    <a:srgbClr val="FFFF00"/>
                  </a:solidFill>
                  <a:sym typeface="Wingdings" panose="05000000000000000000" pitchFamily="2" charset="2"/>
                </a:endParaRPr>
              </a:p>
              <a:p>
                <a:pPr marL="119063" indent="0" algn="ctr">
                  <a:buClr>
                    <a:srgbClr val="FFFF00"/>
                  </a:buClr>
                  <a:buNone/>
                </a:pPr>
                <a14:m>
                  <m:oMathPara xmlns:m="http://schemas.openxmlformats.org/officeDocument/2006/math">
                    <m:oMathParaPr>
                      <m:jc m:val="left"/>
                    </m:oMathParaPr>
                    <m:oMath xmlns:m="http://schemas.openxmlformats.org/officeDocument/2006/math">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mass</m:t>
                      </m:r>
                      <m:r>
                        <a:rPr lang="en-US" sz="2000" b="0" i="1" smtClean="0">
                          <a:solidFill>
                            <a:srgbClr val="FFFF00"/>
                          </a:solidFill>
                          <a:latin typeface="Cambria Math" panose="02040503050406030204" pitchFamily="18" charset="0"/>
                        </a:rPr>
                        <m:t> </m:t>
                      </m:r>
                      <m:d>
                        <m:dPr>
                          <m:ctrlPr>
                            <a:rPr lang="en-US" sz="2000" b="0" i="1" smtClean="0">
                              <a:solidFill>
                                <a:srgbClr val="FFFF00"/>
                              </a:solidFill>
                              <a:latin typeface="Cambria Math" panose="02040503050406030204" pitchFamily="18" charset="0"/>
                            </a:rPr>
                          </m:ctrlPr>
                        </m:dPr>
                        <m:e>
                          <m:r>
                            <m:rPr>
                              <m:sty m:val="p"/>
                            </m:rPr>
                            <a:rPr lang="en-US" sz="2000" b="0" i="0" smtClean="0">
                              <a:solidFill>
                                <a:srgbClr val="FFFF00"/>
                              </a:solidFill>
                              <a:latin typeface="Cambria Math" panose="02040503050406030204" pitchFamily="18" charset="0"/>
                            </a:rPr>
                            <m:t>g</m:t>
                          </m:r>
                        </m:e>
                      </m:d>
                      <m:r>
                        <a:rPr lang="en-US" sz="2000" i="1">
                          <a:solidFill>
                            <a:srgbClr val="FFFF00"/>
                          </a:solidFill>
                          <a:latin typeface="Cambria Math" panose="02040503050406030204" pitchFamily="18" charset="0"/>
                        </a:rPr>
                        <m:t>=</m:t>
                      </m:r>
                      <m:r>
                        <a:rPr lang="en-US" sz="2000" b="0" i="1" smtClean="0">
                          <a:solidFill>
                            <a:srgbClr val="FFFF00"/>
                          </a:solidFill>
                          <a:latin typeface="Cambria Math" panose="02040503050406030204" pitchFamily="18" charset="0"/>
                        </a:rPr>
                        <m:t>3.00 </m:t>
                      </m:r>
                      <m:r>
                        <m:rPr>
                          <m:sty m:val="p"/>
                        </m:rPr>
                        <a:rPr lang="en-US" sz="2000" b="0" i="0" smtClean="0">
                          <a:solidFill>
                            <a:srgbClr val="FFFF00"/>
                          </a:solidFill>
                          <a:latin typeface="Cambria Math" panose="02040503050406030204" pitchFamily="18" charset="0"/>
                        </a:rPr>
                        <m:t>L</m:t>
                      </m:r>
                      <m:r>
                        <a:rPr lang="en-US" sz="2000" b="0" i="1"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solution</m:t>
                      </m:r>
                      <m:r>
                        <a:rPr lang="en-US" sz="2000" b="0" i="1" smtClean="0">
                          <a:solidFill>
                            <a:srgbClr val="FFFF00"/>
                          </a:solidFill>
                          <a:latin typeface="Cambria Math" panose="02040503050406030204" pitchFamily="18" charset="0"/>
                          <a:ea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i="0">
                              <a:solidFill>
                                <a:srgbClr val="FFFF00"/>
                              </a:solidFill>
                              <a:latin typeface="Cambria Math" panose="02040503050406030204" pitchFamily="18" charset="0"/>
                            </a:rPr>
                            <m:t> 0.250 </m:t>
                          </m:r>
                          <m:r>
                            <m:rPr>
                              <m:sty m:val="p"/>
                            </m:rPr>
                            <a:rPr lang="en-US" sz="2000" i="0">
                              <a:solidFill>
                                <a:srgbClr val="FFFF00"/>
                              </a:solidFill>
                              <a:latin typeface="Cambria Math" panose="02040503050406030204" pitchFamily="18" charset="0"/>
                            </a:rPr>
                            <m:t>mol</m:t>
                          </m:r>
                          <m:r>
                            <a:rPr lang="en-US" sz="2000" i="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KMnO</m:t>
                          </m:r>
                          <m:r>
                            <a:rPr lang="en-US" sz="2000" i="0" baseline="-25000">
                              <a:solidFill>
                                <a:srgbClr val="FFFF00"/>
                              </a:solidFill>
                              <a:latin typeface="Cambria Math" panose="02040503050406030204" pitchFamily="18" charset="0"/>
                            </a:rPr>
                            <m:t>4</m:t>
                          </m:r>
                        </m:num>
                        <m:den>
                          <m:r>
                            <a:rPr lang="en-US" sz="2000" i="0">
                              <a:solidFill>
                                <a:srgbClr val="FFFF00"/>
                              </a:solidFill>
                              <a:latin typeface="Cambria Math" panose="02040503050406030204" pitchFamily="18" charset="0"/>
                            </a:rPr>
                            <m:t>1 </m:t>
                          </m:r>
                          <m:r>
                            <m:rPr>
                              <m:sty m:val="p"/>
                            </m:rPr>
                            <a:rPr lang="en-US" sz="2000" i="0">
                              <a:solidFill>
                                <a:srgbClr val="FFFF00"/>
                              </a:solidFill>
                              <a:latin typeface="Cambria Math" panose="02040503050406030204" pitchFamily="18" charset="0"/>
                            </a:rPr>
                            <m:t>L</m:t>
                          </m:r>
                          <m:r>
                            <a:rPr lang="en-US" sz="2000" i="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solution</m:t>
                          </m:r>
                        </m:den>
                      </m:f>
                      <m:r>
                        <a:rPr lang="en-US" sz="2000" i="1">
                          <a:solidFill>
                            <a:srgbClr val="FFFF00"/>
                          </a:solidFill>
                          <a:latin typeface="Cambria Math" panose="02040503050406030204" pitchFamily="18" charset="0"/>
                          <a:ea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i="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rPr>
                            <m:t>158.04</m:t>
                          </m:r>
                          <m:r>
                            <a:rPr lang="en-US" sz="2000" i="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g</m:t>
                          </m:r>
                          <m:r>
                            <a:rPr lang="en-US" sz="2000" i="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KMnO</m:t>
                          </m:r>
                          <m:r>
                            <a:rPr lang="en-US" sz="2000" i="0" baseline="-25000">
                              <a:solidFill>
                                <a:srgbClr val="FFFF00"/>
                              </a:solidFill>
                              <a:latin typeface="Cambria Math" panose="02040503050406030204" pitchFamily="18" charset="0"/>
                            </a:rPr>
                            <m:t>4</m:t>
                          </m:r>
                        </m:num>
                        <m:den>
                          <m:r>
                            <a:rPr lang="en-US" sz="2000" i="0">
                              <a:solidFill>
                                <a:srgbClr val="FFFF00"/>
                              </a:solidFill>
                              <a:latin typeface="Cambria Math" panose="02040503050406030204" pitchFamily="18" charset="0"/>
                            </a:rPr>
                            <m:t>1 </m:t>
                          </m:r>
                          <m:r>
                            <m:rPr>
                              <m:sty m:val="p"/>
                            </m:rPr>
                            <a:rPr lang="en-US" sz="2000" b="0" i="0" smtClean="0">
                              <a:solidFill>
                                <a:srgbClr val="FFFF00"/>
                              </a:solidFill>
                              <a:latin typeface="Cambria Math" panose="02040503050406030204" pitchFamily="18" charset="0"/>
                            </a:rPr>
                            <m:t>mol</m:t>
                          </m:r>
                          <m:r>
                            <a:rPr lang="en-US" sz="2000" b="0" i="0" smtClean="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KMnO</m:t>
                          </m:r>
                          <m:r>
                            <a:rPr lang="en-US" sz="2000" i="0" baseline="-25000">
                              <a:solidFill>
                                <a:srgbClr val="FFFF00"/>
                              </a:solidFill>
                              <a:latin typeface="Cambria Math" panose="02040503050406030204" pitchFamily="18" charset="0"/>
                            </a:rPr>
                            <m:t>4</m:t>
                          </m:r>
                        </m:den>
                      </m:f>
                      <m:r>
                        <a:rPr lang="en-US" sz="2000" i="1">
                          <a:solidFill>
                            <a:srgbClr val="FFFF00"/>
                          </a:solidFill>
                          <a:latin typeface="Cambria Math" panose="02040503050406030204" pitchFamily="18" charset="0"/>
                        </a:rPr>
                        <m:t>=</m:t>
                      </m:r>
                      <m:r>
                        <a:rPr lang="en-US" sz="2000" b="0" i="0" smtClean="0">
                          <a:solidFill>
                            <a:srgbClr val="FFFF00"/>
                          </a:solidFill>
                          <a:latin typeface="Cambria Math" panose="02040503050406030204" pitchFamily="18" charset="0"/>
                        </a:rPr>
                        <m:t>119 </m:t>
                      </m:r>
                      <m:r>
                        <m:rPr>
                          <m:sty m:val="p"/>
                        </m:rPr>
                        <a:rPr lang="en-US" sz="2000" b="0" i="0" smtClean="0">
                          <a:solidFill>
                            <a:srgbClr val="FFFF00"/>
                          </a:solidFill>
                          <a:latin typeface="Cambria Math" panose="02040503050406030204" pitchFamily="18" charset="0"/>
                        </a:rPr>
                        <m:t>g</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KMnO</m:t>
                      </m:r>
                      <m:r>
                        <a:rPr lang="en-US" sz="2000" b="0" i="0" baseline="-25000" smtClean="0">
                          <a:solidFill>
                            <a:srgbClr val="FFFF00"/>
                          </a:solidFill>
                          <a:latin typeface="Cambria Math" panose="02040503050406030204" pitchFamily="18" charset="0"/>
                        </a:rPr>
                        <m:t>4</m:t>
                      </m:r>
                      <m:r>
                        <a:rPr lang="en-US" sz="2000" b="0" i="0" smtClean="0">
                          <a:solidFill>
                            <a:srgbClr val="FFFF00"/>
                          </a:solidFill>
                          <a:latin typeface="Cambria Math" panose="02040503050406030204" pitchFamily="18" charset="0"/>
                        </a:rPr>
                        <m:t> </m:t>
                      </m:r>
                    </m:oMath>
                  </m:oMathPara>
                </a14:m>
                <a:endParaRPr lang="en-US" sz="2000" dirty="0"/>
              </a:p>
              <a:p>
                <a:pPr lvl="1"/>
                <a:endParaRPr lang="en-US" dirty="0"/>
              </a:p>
            </p:txBody>
          </p:sp>
        </mc:Choice>
        <mc:Fallback xmlns="">
          <p:sp>
            <p:nvSpPr>
              <p:cNvPr id="5" name="Content Placeholder 4">
                <a:extLst>
                  <a:ext uri="{FF2B5EF4-FFF2-40B4-BE49-F238E27FC236}">
                    <a16:creationId xmlns:a16="http://schemas.microsoft.com/office/drawing/2014/main" id="{7E6FBAE5-71D5-95BD-A9E1-6D7047C79B19}"/>
                  </a:ext>
                </a:extLst>
              </p:cNvPr>
              <p:cNvSpPr>
                <a:spLocks noGrp="1" noRot="1" noChangeAspect="1" noMove="1" noResize="1" noEditPoints="1" noAdjustHandles="1" noChangeArrowheads="1" noChangeShapeType="1" noTextEdit="1"/>
              </p:cNvSpPr>
              <p:nvPr>
                <p:ph idx="1"/>
              </p:nvPr>
            </p:nvSpPr>
            <p:spPr>
              <a:xfrm>
                <a:off x="387321" y="1129723"/>
                <a:ext cx="8387645" cy="5383503"/>
              </a:xfrm>
              <a:blipFill>
                <a:blip r:embed="rId2"/>
                <a:stretch>
                  <a:fillRect l="-800" t="-680" r="-167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7F82B20F-27FD-C9BB-6CB3-E2C8DFEAE687}"/>
              </a:ext>
            </a:extLst>
          </p:cNvPr>
          <p:cNvSpPr>
            <a:spLocks noGrp="1"/>
          </p:cNvSpPr>
          <p:nvPr>
            <p:ph type="sldNum" sz="quarter" idx="10"/>
          </p:nvPr>
        </p:nvSpPr>
        <p:spPr/>
        <p:txBody>
          <a:bodyPr/>
          <a:lstStyle/>
          <a:p>
            <a:fld id="{48B47BF4-C530-47F3-8F78-E261EA428483}" type="slidenum">
              <a:rPr lang="en-US" smtClean="0"/>
              <a:pPr/>
              <a:t>37</a:t>
            </a:fld>
            <a:endParaRPr lang="en-US" dirty="0"/>
          </a:p>
        </p:txBody>
      </p:sp>
    </p:spTree>
    <p:extLst>
      <p:ext uri="{BB962C8B-B14F-4D97-AF65-F5344CB8AC3E}">
        <p14:creationId xmlns:p14="http://schemas.microsoft.com/office/powerpoint/2010/main" val="2710812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1887B-62C0-0A8E-AF00-0E911F6CB44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7C45F8-EBB9-C620-B3D1-94852EA4CF9D}"/>
              </a:ext>
            </a:extLst>
          </p:cNvPr>
          <p:cNvSpPr>
            <a:spLocks noGrp="1"/>
          </p:cNvSpPr>
          <p:nvPr>
            <p:ph type="title"/>
          </p:nvPr>
        </p:nvSpPr>
        <p:spPr>
          <a:xfrm>
            <a:off x="372533" y="239415"/>
            <a:ext cx="8421512" cy="646331"/>
          </a:xfrm>
        </p:spPr>
        <p:txBody>
          <a:bodyPr/>
          <a:lstStyle/>
          <a:p>
            <a:r>
              <a:rPr lang="en-US" sz="3600" dirty="0"/>
              <a:t>Volume = Moles (Mass) / Concentration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45C11A-3115-A154-F260-A26A3EAEC771}"/>
                  </a:ext>
                </a:extLst>
              </p:cNvPr>
              <p:cNvSpPr>
                <a:spLocks noGrp="1"/>
              </p:cNvSpPr>
              <p:nvPr>
                <p:ph idx="1"/>
              </p:nvPr>
            </p:nvSpPr>
            <p:spPr>
              <a:xfrm>
                <a:off x="387321" y="1069383"/>
                <a:ext cx="8387645" cy="5443843"/>
              </a:xfrm>
            </p:spPr>
            <p:txBody>
              <a:bodyPr/>
              <a:lstStyle/>
              <a:p>
                <a:pPr>
                  <a:tabLst>
                    <a:tab pos="2112963" algn="l"/>
                  </a:tabLst>
                </a:pPr>
                <a:r>
                  <a:rPr lang="en-US" sz="2000" dirty="0"/>
                  <a:t>What is the volume (L) required to make </a:t>
                </a:r>
                <a:r>
                  <a:rPr lang="en-US" sz="2000" b="1" dirty="0">
                    <a:solidFill>
                      <a:srgbClr val="FFC000"/>
                    </a:solidFill>
                  </a:rPr>
                  <a:t>0.0444 M </a:t>
                </a:r>
                <a:r>
                  <a:rPr lang="en-US" sz="2000" dirty="0">
                    <a:solidFill>
                      <a:schemeClr val="accent1">
                        <a:lumMod val="60000"/>
                        <a:lumOff val="40000"/>
                      </a:schemeClr>
                    </a:solidFill>
                  </a:rPr>
                  <a:t>HCHO</a:t>
                </a:r>
                <a:r>
                  <a:rPr lang="en-US" sz="2000" dirty="0"/>
                  <a:t> [formaldehyde] </a:t>
                </a:r>
                <a:r>
                  <a:rPr lang="en-US" sz="2000" dirty="0">
                    <a:solidFill>
                      <a:srgbClr val="6699FF"/>
                    </a:solidFill>
                  </a:rPr>
                  <a:t>solution.</a:t>
                </a:r>
                <a:r>
                  <a:rPr lang="en-US" sz="2000" dirty="0"/>
                  <a:t> Using </a:t>
                </a:r>
                <a:r>
                  <a:rPr lang="en-US" sz="2000" b="1" dirty="0">
                    <a:solidFill>
                      <a:srgbClr val="FFC000"/>
                    </a:solidFill>
                  </a:rPr>
                  <a:t>0.0773</a:t>
                </a:r>
                <a:r>
                  <a:rPr lang="en-US" sz="2000" dirty="0"/>
                  <a:t> </a:t>
                </a:r>
                <a:r>
                  <a:rPr lang="en-US" sz="2000" b="1" dirty="0">
                    <a:solidFill>
                      <a:srgbClr val="FFC000"/>
                    </a:solidFill>
                  </a:rPr>
                  <a:t>mol</a:t>
                </a:r>
                <a:r>
                  <a:rPr lang="en-US" sz="2000" dirty="0"/>
                  <a:t> </a:t>
                </a:r>
                <a:r>
                  <a:rPr lang="en-US" sz="2000" dirty="0">
                    <a:solidFill>
                      <a:schemeClr val="accent1">
                        <a:lumMod val="60000"/>
                        <a:lumOff val="40000"/>
                      </a:schemeClr>
                    </a:solidFill>
                  </a:rPr>
                  <a:t>HCHO</a:t>
                </a: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a:t>
                </a:r>
                <a:b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sz="2000" smtClean="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r>
                      <a:rPr lang="en-US" sz="2000" i="1" smtClean="0">
                        <a:solidFill>
                          <a:srgbClr val="FFFF00"/>
                        </a:solidFill>
                        <a:latin typeface="Cambria Math" panose="02040503050406030204" pitchFamily="18" charset="0"/>
                      </a:rPr>
                      <m:t> </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m:rPr>
                            <m:sty m:val="p"/>
                          </m:rPr>
                          <a:rPr lang="en-US" sz="2000">
                            <a:solidFill>
                              <a:srgbClr val="CC99FF"/>
                            </a:solidFill>
                            <a:latin typeface="Cambria Math" panose="02040503050406030204" pitchFamily="18" charset="0"/>
                          </a:rPr>
                          <m:t>solute</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moles</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m:rPr>
                                <m:sty m:val="p"/>
                              </m:rPr>
                              <a:rPr lang="en-US" sz="2000">
                                <a:solidFill>
                                  <a:srgbClr val="FFFF00"/>
                                </a:solidFill>
                                <a:latin typeface="Cambria Math" panose="02040503050406030204" pitchFamily="18" charset="0"/>
                              </a:rPr>
                              <m:t>mol</m:t>
                            </m:r>
                          </m:e>
                        </m:d>
                      </m:num>
                      <m:den>
                        <m:r>
                          <m:rPr>
                            <m:sty m:val="p"/>
                          </m:rPr>
                          <a:rPr lang="en-US" sz="2000">
                            <a:solidFill>
                              <a:srgbClr val="FFFF00"/>
                            </a:solidFill>
                            <a:latin typeface="Cambria Math" panose="02040503050406030204" pitchFamily="18" charset="0"/>
                          </a:rPr>
                          <m:t>molarity</m:t>
                        </m:r>
                        <m:r>
                          <a:rPr lang="en-US" sz="2000" i="1">
                            <a:solidFill>
                              <a:srgbClr val="FFFF00"/>
                            </a:solidFill>
                            <a:latin typeface="Cambria Math" panose="02040503050406030204" pitchFamily="18" charset="0"/>
                          </a:rPr>
                          <m:t> </m:t>
                        </m:r>
                        <m:d>
                          <m:dPr>
                            <m:ctrlPr>
                              <a:rPr lang="en-US" sz="2000" i="1">
                                <a:solidFill>
                                  <a:srgbClr val="FFFF00"/>
                                </a:solidFill>
                                <a:latin typeface="Cambria Math" panose="02040503050406030204" pitchFamily="18" charset="0"/>
                              </a:rPr>
                            </m:ctrlPr>
                          </m:dPr>
                          <m:e>
                            <m:r>
                              <a:rPr lang="en-US" sz="2000" i="1">
                                <a:solidFill>
                                  <a:srgbClr val="FFFF00"/>
                                </a:solidFill>
                                <a:latin typeface="Cambria Math" panose="02040503050406030204" pitchFamily="18" charset="0"/>
                              </a:rPr>
                              <m:t>𝑀</m:t>
                            </m:r>
                          </m:e>
                        </m:d>
                      </m:den>
                    </m:f>
                  </m:oMath>
                </a14:m>
                <a:endParaRPr lang="en-US" sz="1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2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none needed</a:t>
                </a:r>
                <a:endParaRPr lang="en-US" sz="20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2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2000" dirty="0">
                  <a:solidFill>
                    <a:srgbClr val="FFFF00"/>
                  </a:solidFill>
                  <a:sym typeface="Wingdings" panose="05000000000000000000" pitchFamily="2" charset="2"/>
                </a:endParaRPr>
              </a:p>
              <a:p>
                <a:pPr marL="119063" indent="0" algn="ctr">
                  <a:buClr>
                    <a:srgbClr val="FFFF00"/>
                  </a:buClr>
                  <a:buNone/>
                </a:pPr>
                <a14:m>
                  <m:oMathPara xmlns:m="http://schemas.openxmlformats.org/officeDocument/2006/math">
                    <m:oMathParaPr>
                      <m:jc m:val="left"/>
                    </m:oMathParaPr>
                    <m:oMath xmlns:m="http://schemas.openxmlformats.org/officeDocument/2006/math">
                      <m:r>
                        <m:rPr>
                          <m:sty m:val="p"/>
                        </m:rPr>
                        <a:rPr lang="en-US" sz="2000">
                          <a:solidFill>
                            <a:srgbClr val="6699FF"/>
                          </a:solidFill>
                          <a:latin typeface="Cambria Math" panose="02040503050406030204" pitchFamily="18" charset="0"/>
                        </a:rPr>
                        <m:t>solution</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volume</m:t>
                      </m:r>
                      <m:r>
                        <a:rPr lang="en-US" sz="2000" i="1">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L</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i="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rPr>
                            <m:t>0.0773 </m:t>
                          </m:r>
                          <m:r>
                            <m:rPr>
                              <m:sty m:val="p"/>
                            </m:rPr>
                            <a:rPr lang="en-US" sz="2000" b="0" i="0" smtClean="0">
                              <a:solidFill>
                                <a:srgbClr val="FFFF00"/>
                              </a:solidFill>
                              <a:latin typeface="Cambria Math" panose="02040503050406030204" pitchFamily="18" charset="0"/>
                            </a:rPr>
                            <m:t>mol</m:t>
                          </m:r>
                          <m:r>
                            <a:rPr lang="en-US" sz="2000" i="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HCHO</m:t>
                          </m:r>
                        </m:num>
                        <m:den>
                          <m:r>
                            <a:rPr lang="en-US" sz="2000" i="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rPr>
                            <m:t>0.0444 </m:t>
                          </m:r>
                          <m:r>
                            <m:rPr>
                              <m:sty m:val="p"/>
                            </m:rPr>
                            <a:rPr lang="en-US" sz="2000" b="0" i="0" smtClean="0">
                              <a:solidFill>
                                <a:srgbClr val="FFFF00"/>
                              </a:solidFill>
                              <a:latin typeface="Cambria Math" panose="02040503050406030204" pitchFamily="18" charset="0"/>
                            </a:rPr>
                            <m:t>M</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HCHO</m:t>
                          </m:r>
                          <m:r>
                            <a:rPr lang="en-US" sz="2000" b="0" i="0" smtClean="0">
                              <a:solidFill>
                                <a:srgbClr val="FFFF00"/>
                              </a:solidFill>
                              <a:latin typeface="Cambria Math" panose="02040503050406030204" pitchFamily="18" charset="0"/>
                            </a:rPr>
                            <m:t> </m:t>
                          </m:r>
                          <m:r>
                            <m:rPr>
                              <m:sty m:val="p"/>
                            </m:rPr>
                            <a:rPr lang="en-US" sz="2000" i="0">
                              <a:solidFill>
                                <a:srgbClr val="FFFF00"/>
                              </a:solidFill>
                              <a:latin typeface="Cambria Math" panose="02040503050406030204" pitchFamily="18" charset="0"/>
                            </a:rPr>
                            <m:t>solution</m:t>
                          </m:r>
                        </m:den>
                      </m:f>
                      <m:r>
                        <a:rPr lang="en-US" sz="2000" i="1">
                          <a:solidFill>
                            <a:srgbClr val="FFFF00"/>
                          </a:solidFill>
                          <a:latin typeface="Cambria Math" panose="02040503050406030204" pitchFamily="18" charset="0"/>
                        </a:rPr>
                        <m:t>=</m:t>
                      </m:r>
                      <m:r>
                        <a:rPr lang="en-US" sz="2000" b="0" i="0" smtClean="0">
                          <a:solidFill>
                            <a:srgbClr val="FFFF00"/>
                          </a:solidFill>
                          <a:latin typeface="Cambria Math" panose="02040503050406030204" pitchFamily="18" charset="0"/>
                        </a:rPr>
                        <m:t>1.74 </m:t>
                      </m:r>
                      <m:r>
                        <m:rPr>
                          <m:sty m:val="p"/>
                        </m:rPr>
                        <a:rPr lang="en-US" sz="2000" b="0" i="0" smtClean="0">
                          <a:solidFill>
                            <a:srgbClr val="FFFF00"/>
                          </a:solidFill>
                          <a:latin typeface="Cambria Math" panose="02040503050406030204" pitchFamily="18" charset="0"/>
                        </a:rPr>
                        <m:t>L</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solution</m:t>
                      </m:r>
                      <m:r>
                        <a:rPr lang="en-US" sz="2000" b="0" i="0" smtClean="0">
                          <a:solidFill>
                            <a:srgbClr val="FFFF00"/>
                          </a:solidFill>
                          <a:latin typeface="Cambria Math" panose="02040503050406030204" pitchFamily="18" charset="0"/>
                        </a:rPr>
                        <m:t> </m:t>
                      </m:r>
                    </m:oMath>
                  </m:oMathPara>
                </a14:m>
                <a:endParaRPr lang="en-US" sz="2000" dirty="0"/>
              </a:p>
              <a:p>
                <a:pPr lvl="1"/>
                <a:endParaRPr lang="en-US" dirty="0"/>
              </a:p>
            </p:txBody>
          </p:sp>
        </mc:Choice>
        <mc:Fallback xmlns="">
          <p:sp>
            <p:nvSpPr>
              <p:cNvPr id="5" name="Content Placeholder 4">
                <a:extLst>
                  <a:ext uri="{FF2B5EF4-FFF2-40B4-BE49-F238E27FC236}">
                    <a16:creationId xmlns:a16="http://schemas.microsoft.com/office/drawing/2014/main" id="{0A45C11A-3115-A154-F260-A26A3EAEC771}"/>
                  </a:ext>
                </a:extLst>
              </p:cNvPr>
              <p:cNvSpPr>
                <a:spLocks noGrp="1" noRot="1" noChangeAspect="1" noMove="1" noResize="1" noEditPoints="1" noAdjustHandles="1" noChangeArrowheads="1" noChangeShapeType="1" noTextEdit="1"/>
              </p:cNvSpPr>
              <p:nvPr>
                <p:ph idx="1"/>
              </p:nvPr>
            </p:nvSpPr>
            <p:spPr>
              <a:xfrm>
                <a:off x="387321" y="1069383"/>
                <a:ext cx="8387645" cy="5443843"/>
              </a:xfrm>
              <a:blipFill>
                <a:blip r:embed="rId2"/>
                <a:stretch>
                  <a:fillRect l="-800" t="-67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B284D2F7-E876-193C-FC52-90F1991E8A42}"/>
              </a:ext>
            </a:extLst>
          </p:cNvPr>
          <p:cNvSpPr>
            <a:spLocks noGrp="1"/>
          </p:cNvSpPr>
          <p:nvPr>
            <p:ph type="sldNum" sz="quarter" idx="10"/>
          </p:nvPr>
        </p:nvSpPr>
        <p:spPr/>
        <p:txBody>
          <a:bodyPr/>
          <a:lstStyle/>
          <a:p>
            <a:fld id="{48B47BF4-C530-47F3-8F78-E261EA428483}" type="slidenum">
              <a:rPr lang="en-US" smtClean="0"/>
              <a:pPr/>
              <a:t>38</a:t>
            </a:fld>
            <a:endParaRPr lang="en-US" dirty="0"/>
          </a:p>
        </p:txBody>
      </p:sp>
    </p:spTree>
    <p:extLst>
      <p:ext uri="{BB962C8B-B14F-4D97-AF65-F5344CB8AC3E}">
        <p14:creationId xmlns:p14="http://schemas.microsoft.com/office/powerpoint/2010/main" val="859655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DEFBE-7A51-2BD8-4C59-54BFCD71FB8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CD1FA5C-B6B5-4893-8873-D2FFD342C090}"/>
              </a:ext>
            </a:extLst>
          </p:cNvPr>
          <p:cNvSpPr>
            <a:spLocks noGrp="1"/>
          </p:cNvSpPr>
          <p:nvPr>
            <p:ph type="title"/>
          </p:nvPr>
        </p:nvSpPr>
        <p:spPr>
          <a:xfrm>
            <a:off x="372533" y="239415"/>
            <a:ext cx="8421512" cy="646331"/>
          </a:xfrm>
        </p:spPr>
        <p:txBody>
          <a:bodyPr/>
          <a:lstStyle/>
          <a:p>
            <a:r>
              <a:rPr lang="en-US" sz="3600" dirty="0"/>
              <a:t>Volume = Moles (Mass) / Concentration</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BD40A5C-1338-4514-6922-F7A3597FC503}"/>
                  </a:ext>
                </a:extLst>
              </p:cNvPr>
              <p:cNvSpPr>
                <a:spLocks noGrp="1"/>
              </p:cNvSpPr>
              <p:nvPr>
                <p:ph idx="1"/>
              </p:nvPr>
            </p:nvSpPr>
            <p:spPr>
              <a:xfrm>
                <a:off x="387321" y="1053885"/>
                <a:ext cx="8387645" cy="5443843"/>
              </a:xfrm>
            </p:spPr>
            <p:txBody>
              <a:bodyPr/>
              <a:lstStyle/>
              <a:p>
                <a:pPr>
                  <a:tabLst>
                    <a:tab pos="2112963" algn="l"/>
                  </a:tabLst>
                </a:pPr>
                <a:r>
                  <a:rPr lang="en-US" sz="2000" dirty="0"/>
                  <a:t>What is solute mass of </a:t>
                </a:r>
                <a:r>
                  <a:rPr lang="en-US" sz="2000" b="1" dirty="0">
                    <a:solidFill>
                      <a:srgbClr val="FFC000"/>
                    </a:solidFill>
                  </a:rPr>
                  <a:t>1.08 L </a:t>
                </a:r>
                <a:r>
                  <a:rPr lang="en-US" sz="2000" dirty="0"/>
                  <a:t>of a</a:t>
                </a:r>
                <a:r>
                  <a:rPr lang="en-US" sz="2000" b="1" dirty="0">
                    <a:solidFill>
                      <a:srgbClr val="FFC000"/>
                    </a:solidFill>
                  </a:rPr>
                  <a:t> 0.0578 M </a:t>
                </a:r>
                <a:r>
                  <a:rPr lang="en-US" sz="2000" dirty="0">
                    <a:solidFill>
                      <a:schemeClr val="accent1">
                        <a:lumMod val="60000"/>
                        <a:lumOff val="40000"/>
                      </a:schemeClr>
                    </a:solidFill>
                  </a:rPr>
                  <a:t>H</a:t>
                </a:r>
                <a:r>
                  <a:rPr lang="en-US" sz="2000" baseline="-25000" dirty="0">
                    <a:solidFill>
                      <a:schemeClr val="accent1">
                        <a:lumMod val="60000"/>
                        <a:lumOff val="40000"/>
                      </a:schemeClr>
                    </a:solidFill>
                  </a:rPr>
                  <a:t>2</a:t>
                </a:r>
                <a:r>
                  <a:rPr lang="en-US" sz="2000" dirty="0">
                    <a:solidFill>
                      <a:schemeClr val="accent1">
                        <a:lumMod val="60000"/>
                        <a:lumOff val="40000"/>
                      </a:schemeClr>
                    </a:solidFill>
                  </a:rPr>
                  <a:t>SO</a:t>
                </a:r>
                <a:r>
                  <a:rPr lang="en-US" sz="2000" baseline="-25000" dirty="0">
                    <a:solidFill>
                      <a:schemeClr val="accent1">
                        <a:lumMod val="60000"/>
                        <a:lumOff val="40000"/>
                      </a:schemeClr>
                    </a:solidFill>
                  </a:rPr>
                  <a:t>4</a:t>
                </a:r>
                <a:r>
                  <a:rPr lang="en-US" sz="2000" dirty="0"/>
                  <a:t> [sulfuric acid] </a:t>
                </a:r>
                <a:r>
                  <a:rPr lang="en-US" sz="2000" dirty="0">
                    <a:solidFill>
                      <a:srgbClr val="6699FF"/>
                    </a:solidFill>
                  </a:rPr>
                  <a:t>solution?</a:t>
                </a:r>
                <a:endParaRPr lang="en-US" sz="2000" dirty="0">
                  <a:solidFill>
                    <a:schemeClr val="accent1">
                      <a:lumMod val="60000"/>
                      <a:lumOff val="40000"/>
                    </a:schemeClr>
                  </a:solidFill>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400" b="0" i="0" smtClean="0">
                        <a:solidFill>
                          <a:srgbClr val="FFFF00"/>
                        </a:solidFill>
                        <a:latin typeface="Cambria Math" panose="02040503050406030204" pitchFamily="18" charset="0"/>
                      </a:rPr>
                      <m:t>          </m:t>
                    </m:r>
                    <m:r>
                      <m:rPr>
                        <m:sty m:val="p"/>
                      </m:rPr>
                      <a:rPr lang="en-US" sz="1400" smtClean="0">
                        <a:solidFill>
                          <a:srgbClr val="FFFF00"/>
                        </a:solidFill>
                        <a:latin typeface="Cambria Math" panose="02040503050406030204" pitchFamily="18" charset="0"/>
                      </a:rPr>
                      <m:t>molarity</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a:rPr lang="en-US" sz="1400" i="1">
                            <a:solidFill>
                              <a:srgbClr val="FFFF00"/>
                            </a:solidFill>
                            <a:latin typeface="Cambria Math" panose="02040503050406030204" pitchFamily="18" charset="0"/>
                          </a:rPr>
                          <m:t>𝑀</m:t>
                        </m:r>
                      </m:e>
                    </m:d>
                    <m:r>
                      <a:rPr lang="en-US" sz="1400" i="1">
                        <a:solidFill>
                          <a:srgbClr val="FFFF00"/>
                        </a:solidFill>
                        <a:latin typeface="Cambria Math" panose="02040503050406030204" pitchFamily="18" charset="0"/>
                      </a:rPr>
                      <m:t>=</m:t>
                    </m:r>
                    <m:f>
                      <m:fPr>
                        <m:ctrlPr>
                          <a:rPr lang="en-US" sz="1400" i="1">
                            <a:solidFill>
                              <a:srgbClr val="FFFF00"/>
                            </a:solidFill>
                            <a:latin typeface="Cambria Math" panose="02040503050406030204" pitchFamily="18" charset="0"/>
                          </a:rPr>
                        </m:ctrlPr>
                      </m:fPr>
                      <m:num>
                        <m:r>
                          <m:rPr>
                            <m:sty m:val="p"/>
                          </m:rPr>
                          <a:rPr lang="en-US" sz="1400">
                            <a:solidFill>
                              <a:srgbClr val="CC99FF"/>
                            </a:solidFill>
                            <a:latin typeface="Cambria Math" panose="02040503050406030204" pitchFamily="18" charset="0"/>
                          </a:rPr>
                          <m:t>solute</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moles</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m:rPr>
                                <m:sty m:val="p"/>
                              </m:rPr>
                              <a:rPr lang="en-US" sz="1400">
                                <a:solidFill>
                                  <a:srgbClr val="FFFF00"/>
                                </a:solidFill>
                                <a:latin typeface="Cambria Math" panose="02040503050406030204" pitchFamily="18" charset="0"/>
                              </a:rPr>
                              <m:t>mol</m:t>
                            </m:r>
                          </m:e>
                        </m:d>
                      </m:num>
                      <m:den>
                        <m:r>
                          <m:rPr>
                            <m:sty m:val="p"/>
                          </m:rPr>
                          <a:rPr lang="en-US" sz="1400">
                            <a:solidFill>
                              <a:srgbClr val="6699FF"/>
                            </a:solidFill>
                            <a:latin typeface="Cambria Math" panose="02040503050406030204" pitchFamily="18" charset="0"/>
                          </a:rPr>
                          <m:t>solution</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volume</m:t>
                        </m:r>
                        <m:r>
                          <a:rPr lang="en-US" sz="1400" i="1">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L</m:t>
                        </m:r>
                        <m:r>
                          <a:rPr lang="en-US" sz="14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moles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a:solidFill>
                              <a:srgbClr val="FFFF00"/>
                            </a:solidFill>
                            <a:latin typeface="Cambria Math" panose="02040503050406030204" pitchFamily="18" charset="0"/>
                          </a:rPr>
                          <m:t>mol</m:t>
                        </m:r>
                      </m:e>
                    </m:d>
                    <m:r>
                      <a:rPr lang="en-US" sz="1800" b="0" i="1" smtClean="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molarity</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a:rPr lang="en-US" sz="1600" i="1">
                            <a:solidFill>
                              <a:srgbClr val="FFFF00"/>
                            </a:solidFill>
                            <a:latin typeface="Cambria Math" panose="02040503050406030204" pitchFamily="18" charset="0"/>
                          </a:rPr>
                          <m:t>𝑀</m:t>
                        </m:r>
                      </m:e>
                    </m:d>
                    <m:r>
                      <a:rPr lang="en-US" sz="1600" b="0" i="1" smtClean="0">
                        <a:solidFill>
                          <a:srgbClr val="FFFF00"/>
                        </a:solidFill>
                        <a:latin typeface="Cambria Math" panose="02040503050406030204" pitchFamily="18" charset="0"/>
                      </a:rPr>
                      <m:t> </m:t>
                    </m:r>
                    <m:r>
                      <a:rPr lang="en-US" sz="1600" b="0" i="1" smtClean="0">
                        <a:solidFill>
                          <a:srgbClr val="FFFF00"/>
                        </a:solidFill>
                        <a:latin typeface="Cambria Math" panose="02040503050406030204" pitchFamily="18" charset="0"/>
                        <a:ea typeface="Cambria Math" panose="02040503050406030204" pitchFamily="18" charset="0"/>
                      </a:rPr>
                      <m:t>×</m:t>
                    </m:r>
                    <m:r>
                      <m:rPr>
                        <m:sty m:val="p"/>
                      </m:rPr>
                      <a:rPr lang="en-US" sz="1600">
                        <a:solidFill>
                          <a:srgbClr val="6699FF"/>
                        </a:solidFill>
                        <a:latin typeface="Cambria Math" panose="02040503050406030204" pitchFamily="18" charset="0"/>
                      </a:rPr>
                      <m:t>solution</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volume</m:t>
                    </m:r>
                    <m:r>
                      <a:rPr lang="en-US" sz="1600" i="1">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L</m:t>
                    </m:r>
                    <m:r>
                      <a:rPr lang="en-US" sz="1600" i="1">
                        <a:solidFill>
                          <a:srgbClr val="FFFF00"/>
                        </a:solidFill>
                        <a:latin typeface="Cambria Math" panose="02040503050406030204" pitchFamily="18" charset="0"/>
                      </a:rPr>
                      <m:t>)</m:t>
                    </m:r>
                  </m:oMath>
                </a14:m>
                <a:endParaRPr lang="en-US" sz="16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Convert mole H</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to grams H</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2</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SO</a:t>
                </a:r>
                <a:r>
                  <a:rPr lang="en-US" sz="1600"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4</a:t>
                </a:r>
                <a:endParaRPr lang="en-US" sz="1600" b="1" baseline="-250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1600" dirty="0">
                  <a:solidFill>
                    <a:srgbClr val="FFFF00"/>
                  </a:solidFill>
                  <a:sym typeface="Wingdings" panose="05000000000000000000" pitchFamily="2" charset="2"/>
                </a:endParaRPr>
              </a:p>
              <a:p>
                <a:pPr marL="0" indent="0">
                  <a:buClr>
                    <a:srgbClr val="FFFF00"/>
                  </a:buClr>
                  <a:buNone/>
                </a:pPr>
                <a14:m>
                  <m:oMathPara xmlns:m="http://schemas.openxmlformats.org/officeDocument/2006/math">
                    <m:oMathParaPr>
                      <m:jc m:val="centerGroup"/>
                    </m:oMathParaPr>
                    <m:oMath xmlns:m="http://schemas.openxmlformats.org/officeDocument/2006/math">
                      <m:r>
                        <m:rPr>
                          <m:sty m:val="p"/>
                        </m:rPr>
                        <a:rPr lang="en-US" sz="1800">
                          <a:solidFill>
                            <a:srgbClr val="CC99FF"/>
                          </a:solidFill>
                          <a:latin typeface="Cambria Math" panose="02040503050406030204" pitchFamily="18" charset="0"/>
                        </a:rPr>
                        <m:t>solute</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mass</m:t>
                      </m:r>
                      <m:r>
                        <a:rPr lang="en-US" sz="1800" i="1">
                          <a:solidFill>
                            <a:srgbClr val="FFFF00"/>
                          </a:solidFill>
                          <a:latin typeface="Cambria Math" panose="02040503050406030204" pitchFamily="18" charset="0"/>
                        </a:rPr>
                        <m:t> </m:t>
                      </m:r>
                      <m:d>
                        <m:dPr>
                          <m:ctrlPr>
                            <a:rPr lang="en-US" sz="1800" i="1">
                              <a:solidFill>
                                <a:srgbClr val="FFFF00"/>
                              </a:solidFill>
                              <a:latin typeface="Cambria Math" panose="02040503050406030204" pitchFamily="18" charset="0"/>
                            </a:rPr>
                          </m:ctrlPr>
                        </m:dPr>
                        <m:e>
                          <m:r>
                            <m:rPr>
                              <m:sty m:val="p"/>
                            </m:rPr>
                            <a:rPr lang="en-US" sz="1800" b="0" i="0" smtClean="0">
                              <a:solidFill>
                                <a:srgbClr val="FFFF00"/>
                              </a:solidFill>
                              <a:latin typeface="Cambria Math" panose="02040503050406030204" pitchFamily="18" charset="0"/>
                            </a:rPr>
                            <m:t>g</m:t>
                          </m:r>
                        </m:e>
                      </m:d>
                      <m:r>
                        <a:rPr lang="en-US" sz="1800" i="1">
                          <a:solidFill>
                            <a:srgbClr val="FFFF00"/>
                          </a:solidFill>
                          <a:latin typeface="Cambria Math" panose="02040503050406030204" pitchFamily="18" charset="0"/>
                        </a:rPr>
                        <m:t>=</m:t>
                      </m:r>
                      <m:f>
                        <m:fPr>
                          <m:ctrlPr>
                            <a:rPr lang="en-US" sz="1800" b="0" i="1" smtClean="0">
                              <a:solidFill>
                                <a:srgbClr val="FFFF00"/>
                              </a:solidFill>
                              <a:latin typeface="Cambria Math" panose="02040503050406030204" pitchFamily="18" charset="0"/>
                            </a:rPr>
                          </m:ctrlPr>
                        </m:fPr>
                        <m:num>
                          <m:r>
                            <a:rPr lang="en-US" sz="1800" i="0">
                              <a:solidFill>
                                <a:srgbClr val="FFFF00"/>
                              </a:solidFill>
                              <a:latin typeface="Cambria Math" panose="02040503050406030204" pitchFamily="18" charset="0"/>
                            </a:rPr>
                            <m:t>0.0578 </m:t>
                          </m:r>
                          <m:r>
                            <m:rPr>
                              <m:sty m:val="p"/>
                            </m:rPr>
                            <a:rPr lang="en-US" sz="1800" i="0">
                              <a:solidFill>
                                <a:srgbClr val="FFFF00"/>
                              </a:solidFill>
                              <a:latin typeface="Cambria Math" panose="02040503050406030204" pitchFamily="18" charset="0"/>
                            </a:rPr>
                            <m:t>mol</m:t>
                          </m:r>
                          <m:r>
                            <a:rPr lang="en-US" sz="1800" b="0" i="0" smtClean="0">
                              <a:solidFill>
                                <a:srgbClr val="FFFF00"/>
                              </a:solidFill>
                              <a:latin typeface="Cambria Math" panose="02040503050406030204" pitchFamily="18" charset="0"/>
                            </a:rPr>
                            <m:t> </m:t>
                          </m:r>
                          <m:r>
                            <m:rPr>
                              <m:sty m:val="p"/>
                            </m:rPr>
                            <a:rPr lang="en-US" sz="1800" b="0" i="0" smtClean="0">
                              <a:solidFill>
                                <a:srgbClr val="FFFF00"/>
                              </a:solidFill>
                              <a:latin typeface="Cambria Math" panose="02040503050406030204" pitchFamily="18" charset="0"/>
                            </a:rPr>
                            <m:t>H</m:t>
                          </m:r>
                          <m:r>
                            <a:rPr lang="en-US" sz="1800" b="0" i="0" baseline="-25000" smtClean="0">
                              <a:solidFill>
                                <a:srgbClr val="FFFF00"/>
                              </a:solidFill>
                              <a:latin typeface="Cambria Math" panose="02040503050406030204" pitchFamily="18" charset="0"/>
                            </a:rPr>
                            <m:t>2</m:t>
                          </m:r>
                          <m:r>
                            <m:rPr>
                              <m:sty m:val="p"/>
                            </m:rPr>
                            <a:rPr lang="en-US" sz="1800" b="0" i="0" smtClean="0">
                              <a:solidFill>
                                <a:srgbClr val="FFFF00"/>
                              </a:solidFill>
                              <a:latin typeface="Cambria Math" panose="02040503050406030204" pitchFamily="18" charset="0"/>
                            </a:rPr>
                            <m:t>SO</m:t>
                          </m:r>
                          <m:r>
                            <a:rPr lang="en-US" sz="1800" b="0" i="0" baseline="-25000" smtClean="0">
                              <a:solidFill>
                                <a:srgbClr val="FFFF00"/>
                              </a:solidFill>
                              <a:latin typeface="Cambria Math" panose="02040503050406030204" pitchFamily="18" charset="0"/>
                            </a:rPr>
                            <m:t>4</m:t>
                          </m:r>
                        </m:num>
                        <m:den>
                          <m:r>
                            <a:rPr lang="en-US" sz="1800" b="0" i="0" smtClean="0">
                              <a:solidFill>
                                <a:srgbClr val="FFFF00"/>
                              </a:solidFill>
                              <a:latin typeface="Cambria Math" panose="02040503050406030204" pitchFamily="18" charset="0"/>
                            </a:rPr>
                            <m:t>1 </m:t>
                          </m:r>
                          <m:r>
                            <m:rPr>
                              <m:sty m:val="p"/>
                            </m:rPr>
                            <a:rPr lang="en-US" sz="1800" i="0">
                              <a:solidFill>
                                <a:srgbClr val="FFFF00"/>
                              </a:solidFill>
                              <a:latin typeface="Cambria Math" panose="02040503050406030204" pitchFamily="18" charset="0"/>
                            </a:rPr>
                            <m:t>L</m:t>
                          </m:r>
                          <m:r>
                            <a:rPr lang="en-US" sz="1800" i="0">
                              <a:solidFill>
                                <a:srgbClr val="FFFF00"/>
                              </a:solidFill>
                              <a:latin typeface="Cambria Math" panose="02040503050406030204" pitchFamily="18" charset="0"/>
                            </a:rPr>
                            <m:t> </m:t>
                          </m:r>
                          <m:r>
                            <m:rPr>
                              <m:sty m:val="p"/>
                            </m:rPr>
                            <a:rPr lang="en-US" sz="1800" i="0">
                              <a:solidFill>
                                <a:srgbClr val="FFFF00"/>
                              </a:solidFill>
                              <a:latin typeface="Cambria Math" panose="02040503050406030204" pitchFamily="18" charset="0"/>
                            </a:rPr>
                            <m:t>solution</m:t>
                          </m:r>
                        </m:den>
                      </m:f>
                      <m:r>
                        <a:rPr lang="en-US" sz="1800" b="0" i="1" smtClean="0">
                          <a:solidFill>
                            <a:srgbClr val="FFFF00"/>
                          </a:solidFill>
                          <a:latin typeface="Cambria Math" panose="02040503050406030204" pitchFamily="18" charset="0"/>
                          <a:ea typeface="Cambria Math" panose="02040503050406030204" pitchFamily="18" charset="0"/>
                        </a:rPr>
                        <m:t>×1.08 </m:t>
                      </m:r>
                      <m:r>
                        <m:rPr>
                          <m:sty m:val="p"/>
                        </m:rPr>
                        <a:rPr lang="en-US" sz="1800" b="0" i="0" smtClean="0">
                          <a:solidFill>
                            <a:srgbClr val="FFFF00"/>
                          </a:solidFill>
                          <a:latin typeface="Cambria Math" panose="02040503050406030204" pitchFamily="18" charset="0"/>
                          <a:ea typeface="Cambria Math" panose="02040503050406030204" pitchFamily="18" charset="0"/>
                        </a:rPr>
                        <m:t>L</m:t>
                      </m:r>
                      <m:r>
                        <a:rPr lang="en-US" sz="1800" b="0" i="0" smtClean="0">
                          <a:solidFill>
                            <a:srgbClr val="FFFF00"/>
                          </a:solidFill>
                          <a:latin typeface="Cambria Math" panose="02040503050406030204" pitchFamily="18" charset="0"/>
                          <a:ea typeface="Cambria Math" panose="02040503050406030204" pitchFamily="18" charset="0"/>
                        </a:rPr>
                        <m:t> </m:t>
                      </m:r>
                      <m:r>
                        <m:rPr>
                          <m:sty m:val="p"/>
                        </m:rPr>
                        <a:rPr lang="en-US" sz="1800" b="0" i="0" smtClean="0">
                          <a:solidFill>
                            <a:srgbClr val="FFFF00"/>
                          </a:solidFill>
                          <a:latin typeface="Cambria Math" panose="02040503050406030204" pitchFamily="18" charset="0"/>
                          <a:ea typeface="Cambria Math" panose="02040503050406030204" pitchFamily="18" charset="0"/>
                        </a:rPr>
                        <m:t>solution</m:t>
                      </m:r>
                      <m:r>
                        <a:rPr lang="en-US" sz="1800" b="0" i="0" smtClean="0">
                          <a:solidFill>
                            <a:srgbClr val="FFFF00"/>
                          </a:solidFill>
                          <a:latin typeface="Cambria Math" panose="02040503050406030204" pitchFamily="18" charset="0"/>
                          <a:ea typeface="Cambria Math" panose="02040503050406030204" pitchFamily="18" charset="0"/>
                        </a:rPr>
                        <m:t> </m:t>
                      </m:r>
                      <m:r>
                        <a:rPr lang="en-US" sz="1800" b="0" i="1" smtClean="0">
                          <a:solidFill>
                            <a:srgbClr val="FFFF00"/>
                          </a:solidFill>
                          <a:latin typeface="Cambria Math" panose="02040503050406030204" pitchFamily="18" charset="0"/>
                          <a:ea typeface="Cambria Math" panose="02040503050406030204" pitchFamily="18" charset="0"/>
                        </a:rPr>
                        <m:t>×</m:t>
                      </m:r>
                      <m:f>
                        <m:fPr>
                          <m:ctrlPr>
                            <a:rPr lang="en-US" sz="1800" b="0" i="1" smtClean="0">
                              <a:solidFill>
                                <a:srgbClr val="FFFF00"/>
                              </a:solidFill>
                              <a:latin typeface="Cambria Math" panose="02040503050406030204" pitchFamily="18" charset="0"/>
                              <a:ea typeface="Cambria Math" panose="02040503050406030204" pitchFamily="18" charset="0"/>
                            </a:rPr>
                          </m:ctrlPr>
                        </m:fPr>
                        <m:num>
                          <m:r>
                            <a:rPr lang="en-US" sz="1800" i="0">
                              <a:solidFill>
                                <a:srgbClr val="FFFF00"/>
                              </a:solidFill>
                              <a:latin typeface="Cambria Math" panose="02040503050406030204" pitchFamily="18" charset="0"/>
                              <a:ea typeface="Cambria Math" panose="02040503050406030204" pitchFamily="18" charset="0"/>
                            </a:rPr>
                            <m:t>98.09 </m:t>
                          </m:r>
                          <m:r>
                            <m:rPr>
                              <m:sty m:val="p"/>
                            </m:rPr>
                            <a:rPr lang="en-US" sz="1800" i="0">
                              <a:solidFill>
                                <a:srgbClr val="FFFF00"/>
                              </a:solidFill>
                              <a:latin typeface="Cambria Math" panose="02040503050406030204" pitchFamily="18" charset="0"/>
                              <a:ea typeface="Cambria Math" panose="02040503050406030204" pitchFamily="18" charset="0"/>
                            </a:rPr>
                            <m:t>g</m:t>
                          </m:r>
                          <m:r>
                            <a:rPr lang="en-US" sz="1800" b="0" i="0" smtClean="0">
                              <a:solidFill>
                                <a:srgbClr val="FFFF00"/>
                              </a:solidFill>
                              <a:latin typeface="Cambria Math" panose="02040503050406030204" pitchFamily="18" charset="0"/>
                              <a:ea typeface="Cambria Math" panose="02040503050406030204" pitchFamily="18" charset="0"/>
                            </a:rPr>
                            <m:t> </m:t>
                          </m:r>
                          <m:r>
                            <m:rPr>
                              <m:sty m:val="p"/>
                            </m:rPr>
                            <a:rPr lang="en-US" sz="1800" b="0" i="0" smtClean="0">
                              <a:solidFill>
                                <a:srgbClr val="FFFF00"/>
                              </a:solidFill>
                              <a:latin typeface="Cambria Math" panose="02040503050406030204" pitchFamily="18" charset="0"/>
                              <a:ea typeface="Cambria Math" panose="02040503050406030204" pitchFamily="18" charset="0"/>
                            </a:rPr>
                            <m:t>H</m:t>
                          </m:r>
                          <m:r>
                            <a:rPr lang="en-US" sz="1800" b="0" i="0" baseline="-25000" smtClean="0">
                              <a:solidFill>
                                <a:srgbClr val="FFFF00"/>
                              </a:solidFill>
                              <a:latin typeface="Cambria Math" panose="02040503050406030204" pitchFamily="18" charset="0"/>
                              <a:ea typeface="Cambria Math" panose="02040503050406030204" pitchFamily="18" charset="0"/>
                            </a:rPr>
                            <m:t>2</m:t>
                          </m:r>
                          <m:r>
                            <m:rPr>
                              <m:sty m:val="p"/>
                            </m:rPr>
                            <a:rPr lang="en-US" sz="1800" b="0" i="0" smtClean="0">
                              <a:solidFill>
                                <a:srgbClr val="FFFF00"/>
                              </a:solidFill>
                              <a:latin typeface="Cambria Math" panose="02040503050406030204" pitchFamily="18" charset="0"/>
                              <a:ea typeface="Cambria Math" panose="02040503050406030204" pitchFamily="18" charset="0"/>
                            </a:rPr>
                            <m:t>SO</m:t>
                          </m:r>
                          <m:r>
                            <a:rPr lang="en-US" sz="1800" b="0" i="0" baseline="-25000" smtClean="0">
                              <a:solidFill>
                                <a:srgbClr val="FFFF00"/>
                              </a:solidFill>
                              <a:latin typeface="Cambria Math" panose="02040503050406030204" pitchFamily="18" charset="0"/>
                              <a:ea typeface="Cambria Math" panose="02040503050406030204" pitchFamily="18" charset="0"/>
                            </a:rPr>
                            <m:t>4</m:t>
                          </m:r>
                        </m:num>
                        <m:den>
                          <m:r>
                            <a:rPr lang="en-US" sz="1800" b="0" i="0" smtClean="0">
                              <a:solidFill>
                                <a:srgbClr val="FFFF00"/>
                              </a:solidFill>
                              <a:latin typeface="Cambria Math" panose="02040503050406030204" pitchFamily="18" charset="0"/>
                              <a:ea typeface="Cambria Math" panose="02040503050406030204" pitchFamily="18" charset="0"/>
                            </a:rPr>
                            <m:t>1 </m:t>
                          </m:r>
                          <m:r>
                            <m:rPr>
                              <m:sty m:val="p"/>
                            </m:rPr>
                            <a:rPr lang="en-US" sz="1800" i="0">
                              <a:solidFill>
                                <a:srgbClr val="FFFF00"/>
                              </a:solidFill>
                              <a:latin typeface="Cambria Math" panose="02040503050406030204" pitchFamily="18" charset="0"/>
                              <a:ea typeface="Cambria Math" panose="02040503050406030204" pitchFamily="18" charset="0"/>
                            </a:rPr>
                            <m:t>mol</m:t>
                          </m:r>
                          <m:r>
                            <a:rPr lang="en-US" sz="1800" i="0">
                              <a:solidFill>
                                <a:srgbClr val="FFFF00"/>
                              </a:solidFill>
                              <a:latin typeface="Cambria Math" panose="02040503050406030204" pitchFamily="18" charset="0"/>
                              <a:ea typeface="Cambria Math" panose="02040503050406030204" pitchFamily="18" charset="0"/>
                            </a:rPr>
                            <m:t> </m:t>
                          </m:r>
                          <m:r>
                            <m:rPr>
                              <m:sty m:val="p"/>
                            </m:rPr>
                            <a:rPr lang="en-US" sz="1800" i="0">
                              <a:solidFill>
                                <a:srgbClr val="FFFF00"/>
                              </a:solidFill>
                              <a:latin typeface="Cambria Math" panose="02040503050406030204" pitchFamily="18" charset="0"/>
                              <a:ea typeface="Cambria Math" panose="02040503050406030204" pitchFamily="18" charset="0"/>
                            </a:rPr>
                            <m:t>H</m:t>
                          </m:r>
                          <m:r>
                            <a:rPr lang="en-US" sz="1800" i="0" baseline="-25000">
                              <a:solidFill>
                                <a:srgbClr val="FFFF00"/>
                              </a:solidFill>
                              <a:latin typeface="Cambria Math" panose="02040503050406030204" pitchFamily="18" charset="0"/>
                              <a:ea typeface="Cambria Math" panose="02040503050406030204" pitchFamily="18" charset="0"/>
                            </a:rPr>
                            <m:t>2</m:t>
                          </m:r>
                          <m:r>
                            <m:rPr>
                              <m:sty m:val="p"/>
                            </m:rPr>
                            <a:rPr lang="en-US" sz="1800" i="0">
                              <a:solidFill>
                                <a:srgbClr val="FFFF00"/>
                              </a:solidFill>
                              <a:latin typeface="Cambria Math" panose="02040503050406030204" pitchFamily="18" charset="0"/>
                              <a:ea typeface="Cambria Math" panose="02040503050406030204" pitchFamily="18" charset="0"/>
                            </a:rPr>
                            <m:t>SO</m:t>
                          </m:r>
                          <m:r>
                            <a:rPr lang="en-US" sz="1800" i="0" baseline="-25000">
                              <a:solidFill>
                                <a:srgbClr val="FFFF00"/>
                              </a:solidFill>
                              <a:latin typeface="Cambria Math" panose="02040503050406030204" pitchFamily="18" charset="0"/>
                              <a:ea typeface="Cambria Math" panose="02040503050406030204" pitchFamily="18" charset="0"/>
                            </a:rPr>
                            <m:t>4</m:t>
                          </m:r>
                        </m:den>
                      </m:f>
                      <m:r>
                        <a:rPr lang="en-US" sz="1800" b="0" i="0" smtClean="0">
                          <a:solidFill>
                            <a:srgbClr val="FFFF00"/>
                          </a:solidFill>
                          <a:latin typeface="Cambria Math" panose="02040503050406030204" pitchFamily="18" charset="0"/>
                          <a:ea typeface="Cambria Math" panose="02040503050406030204" pitchFamily="18" charset="0"/>
                        </a:rPr>
                        <m:t>=6.12 </m:t>
                      </m:r>
                      <m:r>
                        <m:rPr>
                          <m:sty m:val="p"/>
                        </m:rPr>
                        <a:rPr lang="en-US" sz="1800" b="0" i="0" smtClean="0">
                          <a:solidFill>
                            <a:srgbClr val="FFFF00"/>
                          </a:solidFill>
                          <a:latin typeface="Cambria Math" panose="02040503050406030204" pitchFamily="18" charset="0"/>
                          <a:ea typeface="Cambria Math" panose="02040503050406030204" pitchFamily="18" charset="0"/>
                        </a:rPr>
                        <m:t>g</m:t>
                      </m:r>
                      <m:r>
                        <a:rPr lang="en-US" sz="1800" b="0" i="0" smtClean="0">
                          <a:solidFill>
                            <a:srgbClr val="FFFF00"/>
                          </a:solidFill>
                          <a:latin typeface="Cambria Math" panose="02040503050406030204" pitchFamily="18" charset="0"/>
                          <a:ea typeface="Cambria Math" panose="02040503050406030204" pitchFamily="18" charset="0"/>
                        </a:rPr>
                        <m:t> </m:t>
                      </m:r>
                      <m:r>
                        <m:rPr>
                          <m:sty m:val="p"/>
                        </m:rPr>
                        <a:rPr lang="en-US" sz="1800" b="0" i="0" smtClean="0">
                          <a:solidFill>
                            <a:srgbClr val="FFFF00"/>
                          </a:solidFill>
                          <a:latin typeface="Cambria Math" panose="02040503050406030204" pitchFamily="18" charset="0"/>
                          <a:ea typeface="Cambria Math" panose="02040503050406030204" pitchFamily="18" charset="0"/>
                        </a:rPr>
                        <m:t>H</m:t>
                      </m:r>
                      <m:r>
                        <a:rPr lang="en-US" sz="1800" b="0" i="0" baseline="-25000" smtClean="0">
                          <a:solidFill>
                            <a:srgbClr val="FFFF00"/>
                          </a:solidFill>
                          <a:latin typeface="Cambria Math" panose="02040503050406030204" pitchFamily="18" charset="0"/>
                          <a:ea typeface="Cambria Math" panose="02040503050406030204" pitchFamily="18" charset="0"/>
                        </a:rPr>
                        <m:t>2</m:t>
                      </m:r>
                      <m:r>
                        <m:rPr>
                          <m:sty m:val="p"/>
                        </m:rPr>
                        <a:rPr lang="en-US" sz="1800" b="0" i="0" smtClean="0">
                          <a:solidFill>
                            <a:srgbClr val="FFFF00"/>
                          </a:solidFill>
                          <a:latin typeface="Cambria Math" panose="02040503050406030204" pitchFamily="18" charset="0"/>
                          <a:ea typeface="Cambria Math" panose="02040503050406030204" pitchFamily="18" charset="0"/>
                        </a:rPr>
                        <m:t>SO</m:t>
                      </m:r>
                      <m:r>
                        <a:rPr lang="en-US" sz="1800" b="0" i="0" baseline="-25000" smtClean="0">
                          <a:solidFill>
                            <a:srgbClr val="FFFF00"/>
                          </a:solidFill>
                          <a:latin typeface="Cambria Math" panose="02040503050406030204" pitchFamily="18" charset="0"/>
                          <a:ea typeface="Cambria Math" panose="02040503050406030204" pitchFamily="18" charset="0"/>
                        </a:rPr>
                        <m:t>4</m:t>
                      </m:r>
                    </m:oMath>
                  </m:oMathPara>
                </a14:m>
                <a:endParaRPr lang="en-US" sz="1800" b="1"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tabLst>
                    <a:tab pos="2112963" algn="l"/>
                  </a:tabLst>
                </a:pPr>
                <a:r>
                  <a:rPr lang="en-US" sz="2000" dirty="0"/>
                  <a:t>What is volume of a </a:t>
                </a:r>
                <a:r>
                  <a:rPr lang="en-US" sz="2000" b="1" dirty="0">
                    <a:solidFill>
                      <a:srgbClr val="FFC000"/>
                    </a:solidFill>
                  </a:rPr>
                  <a:t>1.50 M </a:t>
                </a:r>
                <a:r>
                  <a:rPr lang="en-US" sz="2000" dirty="0">
                    <a:solidFill>
                      <a:schemeClr val="accent1">
                        <a:lumMod val="60000"/>
                        <a:lumOff val="40000"/>
                      </a:schemeClr>
                    </a:solidFill>
                  </a:rPr>
                  <a:t>HCl</a:t>
                </a:r>
                <a:r>
                  <a:rPr lang="en-US" sz="2000" dirty="0"/>
                  <a:t> [sulfuric acid] that contains </a:t>
                </a:r>
                <a:r>
                  <a:rPr lang="en-US" sz="2000" b="1" dirty="0">
                    <a:solidFill>
                      <a:srgbClr val="FFC000"/>
                    </a:solidFill>
                  </a:rPr>
                  <a:t>10.0 g </a:t>
                </a:r>
                <a:r>
                  <a:rPr lang="en-US" sz="2000" dirty="0">
                    <a:solidFill>
                      <a:schemeClr val="accent1">
                        <a:lumMod val="60000"/>
                        <a:lumOff val="40000"/>
                      </a:schemeClr>
                    </a:solidFill>
                  </a:rPr>
                  <a:t>HCl?</a:t>
                </a: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molarity</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a:rPr lang="en-US" sz="1400" i="1">
                            <a:solidFill>
                              <a:srgbClr val="FFFF00"/>
                            </a:solidFill>
                            <a:latin typeface="Cambria Math" panose="02040503050406030204" pitchFamily="18" charset="0"/>
                          </a:rPr>
                          <m:t>𝑀</m:t>
                        </m:r>
                      </m:e>
                    </m:d>
                    <m:r>
                      <a:rPr lang="en-US" sz="1400" i="1">
                        <a:solidFill>
                          <a:srgbClr val="FFFF00"/>
                        </a:solidFill>
                        <a:latin typeface="Cambria Math" panose="02040503050406030204" pitchFamily="18" charset="0"/>
                      </a:rPr>
                      <m:t>=</m:t>
                    </m:r>
                    <m:f>
                      <m:fPr>
                        <m:ctrlPr>
                          <a:rPr lang="en-US" sz="1400" i="1">
                            <a:solidFill>
                              <a:srgbClr val="FFFF00"/>
                            </a:solidFill>
                            <a:latin typeface="Cambria Math" panose="02040503050406030204" pitchFamily="18" charset="0"/>
                          </a:rPr>
                        </m:ctrlPr>
                      </m:fPr>
                      <m:num>
                        <m:r>
                          <m:rPr>
                            <m:sty m:val="p"/>
                          </m:rPr>
                          <a:rPr lang="en-US" sz="1400">
                            <a:solidFill>
                              <a:srgbClr val="CC99FF"/>
                            </a:solidFill>
                            <a:latin typeface="Cambria Math" panose="02040503050406030204" pitchFamily="18" charset="0"/>
                          </a:rPr>
                          <m:t>solute</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moles</m:t>
                        </m:r>
                        <m:r>
                          <a:rPr lang="en-US" sz="1400" i="1">
                            <a:solidFill>
                              <a:srgbClr val="FFFF00"/>
                            </a:solidFill>
                            <a:latin typeface="Cambria Math" panose="02040503050406030204" pitchFamily="18" charset="0"/>
                          </a:rPr>
                          <m:t> </m:t>
                        </m:r>
                        <m:d>
                          <m:dPr>
                            <m:ctrlPr>
                              <a:rPr lang="en-US" sz="1400" i="1">
                                <a:solidFill>
                                  <a:srgbClr val="FFFF00"/>
                                </a:solidFill>
                                <a:latin typeface="Cambria Math" panose="02040503050406030204" pitchFamily="18" charset="0"/>
                              </a:rPr>
                            </m:ctrlPr>
                          </m:dPr>
                          <m:e>
                            <m:r>
                              <m:rPr>
                                <m:sty m:val="p"/>
                              </m:rPr>
                              <a:rPr lang="en-US" sz="1400">
                                <a:solidFill>
                                  <a:srgbClr val="FFFF00"/>
                                </a:solidFill>
                                <a:latin typeface="Cambria Math" panose="02040503050406030204" pitchFamily="18" charset="0"/>
                              </a:rPr>
                              <m:t>mol</m:t>
                            </m:r>
                          </m:e>
                        </m:d>
                      </m:num>
                      <m:den>
                        <m:r>
                          <m:rPr>
                            <m:sty m:val="p"/>
                          </m:rPr>
                          <a:rPr lang="en-US" sz="1400">
                            <a:solidFill>
                              <a:srgbClr val="6699FF"/>
                            </a:solidFill>
                            <a:latin typeface="Cambria Math" panose="02040503050406030204" pitchFamily="18" charset="0"/>
                          </a:rPr>
                          <m:t>solution</m:t>
                        </m:r>
                        <m:r>
                          <a:rPr lang="en-US" sz="1400">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volume</m:t>
                        </m:r>
                        <m:r>
                          <a:rPr lang="en-US" sz="1400" i="1">
                            <a:solidFill>
                              <a:srgbClr val="FFFF00"/>
                            </a:solidFill>
                            <a:latin typeface="Cambria Math" panose="02040503050406030204" pitchFamily="18" charset="0"/>
                          </a:rPr>
                          <m:t> (</m:t>
                        </m:r>
                        <m:r>
                          <m:rPr>
                            <m:sty m:val="p"/>
                          </m:rPr>
                          <a:rPr lang="en-US" sz="1400">
                            <a:solidFill>
                              <a:srgbClr val="FFFF00"/>
                            </a:solidFill>
                            <a:latin typeface="Cambria Math" panose="02040503050406030204" pitchFamily="18" charset="0"/>
                          </a:rPr>
                          <m:t>L</m:t>
                        </m:r>
                        <m:r>
                          <a:rPr lang="en-US" sz="1400" i="1">
                            <a:solidFill>
                              <a:srgbClr val="FFFF00"/>
                            </a:solidFill>
                            <a:latin typeface="Cambria Math" panose="02040503050406030204" pitchFamily="18" charset="0"/>
                          </a:rPr>
                          <m:t>)</m:t>
                        </m:r>
                      </m:den>
                    </m:f>
                  </m:oMath>
                </a14:m>
                <a:endParaRPr lang="en-US" sz="28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Is algebra needed?     </a:t>
                </a:r>
                <a14:m>
                  <m:oMath xmlns:m="http://schemas.openxmlformats.org/officeDocument/2006/math">
                    <m:r>
                      <m:rPr>
                        <m:sty m:val="p"/>
                      </m:rPr>
                      <a:rPr lang="en-US" sz="1600">
                        <a:solidFill>
                          <a:srgbClr val="6699FF"/>
                        </a:solidFill>
                        <a:latin typeface="Cambria Math" panose="02040503050406030204" pitchFamily="18" charset="0"/>
                      </a:rPr>
                      <m:t>solution</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volume</m:t>
                    </m:r>
                    <m:r>
                      <a:rPr lang="en-US" sz="1600" i="1">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L</m:t>
                    </m:r>
                    <m:r>
                      <a:rPr lang="en-US" sz="1600" i="1">
                        <a:solidFill>
                          <a:srgbClr val="FFFF00"/>
                        </a:solidFill>
                        <a:latin typeface="Cambria Math" panose="02040503050406030204" pitchFamily="18" charset="0"/>
                      </a:rPr>
                      <m:t>) =</m:t>
                    </m:r>
                    <m:f>
                      <m:fPr>
                        <m:ctrlPr>
                          <a:rPr lang="en-US" sz="1600" i="1">
                            <a:solidFill>
                              <a:srgbClr val="FFFF00"/>
                            </a:solidFill>
                            <a:latin typeface="Cambria Math" panose="02040503050406030204" pitchFamily="18" charset="0"/>
                          </a:rPr>
                        </m:ctrlPr>
                      </m:fPr>
                      <m:num>
                        <m:r>
                          <m:rPr>
                            <m:sty m:val="p"/>
                          </m:rPr>
                          <a:rPr lang="en-US" sz="1600">
                            <a:solidFill>
                              <a:srgbClr val="CC99FF"/>
                            </a:solidFill>
                            <a:latin typeface="Cambria Math" panose="02040503050406030204" pitchFamily="18" charset="0"/>
                          </a:rPr>
                          <m:t>solute</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moles</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m:rPr>
                                <m:sty m:val="p"/>
                              </m:rPr>
                              <a:rPr lang="en-US" sz="1600">
                                <a:solidFill>
                                  <a:srgbClr val="FFFF00"/>
                                </a:solidFill>
                                <a:latin typeface="Cambria Math" panose="02040503050406030204" pitchFamily="18" charset="0"/>
                              </a:rPr>
                              <m:t>mol</m:t>
                            </m:r>
                          </m:e>
                        </m:d>
                      </m:num>
                      <m:den>
                        <m:r>
                          <m:rPr>
                            <m:sty m:val="p"/>
                          </m:rPr>
                          <a:rPr lang="en-US" sz="1600">
                            <a:solidFill>
                              <a:srgbClr val="FFFF00"/>
                            </a:solidFill>
                            <a:latin typeface="Cambria Math" panose="02040503050406030204" pitchFamily="18" charset="0"/>
                          </a:rPr>
                          <m:t>molarity</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a:rPr lang="en-US" sz="1600" i="1">
                                <a:solidFill>
                                  <a:srgbClr val="FFFF00"/>
                                </a:solidFill>
                                <a:latin typeface="Cambria Math" panose="02040503050406030204" pitchFamily="18" charset="0"/>
                              </a:rPr>
                              <m:t>𝑀</m:t>
                            </m:r>
                          </m:e>
                        </m:d>
                      </m:den>
                    </m:f>
                  </m:oMath>
                </a14:m>
                <a:endParaRPr lang="en-US" sz="1600"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Conversions?  </a:t>
                </a:r>
                <a:r>
                  <a:rPr lang="en-US" sz="16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Must convert mass in grams HCl to moles HCl</a:t>
                </a:r>
                <a:endParaRPr lang="en-US" sz="1600" b="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6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endParaRPr lang="en-US" sz="1600" dirty="0">
                  <a:solidFill>
                    <a:srgbClr val="FFFF00"/>
                  </a:solidFill>
                  <a:sym typeface="Wingdings" panose="05000000000000000000" pitchFamily="2" charset="2"/>
                </a:endParaRPr>
              </a:p>
              <a:p>
                <a:pPr marL="119063" indent="0" algn="ctr">
                  <a:buClr>
                    <a:srgbClr val="FFFF00"/>
                  </a:buClr>
                  <a:buNone/>
                </a:pPr>
                <a14:m>
                  <m:oMathPara xmlns:m="http://schemas.openxmlformats.org/officeDocument/2006/math">
                    <m:oMathParaPr>
                      <m:jc m:val="left"/>
                    </m:oMathParaPr>
                    <m:oMath xmlns:m="http://schemas.openxmlformats.org/officeDocument/2006/math">
                      <m:r>
                        <m:rPr>
                          <m:sty m:val="p"/>
                        </m:rPr>
                        <a:rPr lang="en-US" sz="1600">
                          <a:solidFill>
                            <a:srgbClr val="6699FF"/>
                          </a:solidFill>
                          <a:latin typeface="Cambria Math" panose="02040503050406030204" pitchFamily="18" charset="0"/>
                        </a:rPr>
                        <m:t>solution</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volume</m:t>
                      </m:r>
                      <m:r>
                        <a:rPr lang="en-US" sz="1600" i="1">
                          <a:solidFill>
                            <a:srgbClr val="FFFF00"/>
                          </a:solidFill>
                          <a:latin typeface="Cambria Math" panose="02040503050406030204" pitchFamily="18" charset="0"/>
                        </a:rPr>
                        <m:t> </m:t>
                      </m:r>
                      <m:d>
                        <m:dPr>
                          <m:ctrlPr>
                            <a:rPr lang="en-US" sz="1600" i="1">
                              <a:solidFill>
                                <a:srgbClr val="FFFF00"/>
                              </a:solidFill>
                              <a:latin typeface="Cambria Math" panose="02040503050406030204" pitchFamily="18" charset="0"/>
                            </a:rPr>
                          </m:ctrlPr>
                        </m:dPr>
                        <m:e>
                          <m:r>
                            <m:rPr>
                              <m:sty m:val="p"/>
                            </m:rPr>
                            <a:rPr lang="en-US" sz="1600">
                              <a:solidFill>
                                <a:srgbClr val="FFFF00"/>
                              </a:solidFill>
                              <a:latin typeface="Cambria Math" panose="02040503050406030204" pitchFamily="18" charset="0"/>
                            </a:rPr>
                            <m:t>L</m:t>
                          </m:r>
                        </m:e>
                      </m:d>
                      <m:r>
                        <a:rPr lang="en-US" sz="1600" i="1">
                          <a:solidFill>
                            <a:srgbClr val="FFFF00"/>
                          </a:solidFill>
                          <a:latin typeface="Cambria Math" panose="02040503050406030204" pitchFamily="18" charset="0"/>
                        </a:rPr>
                        <m:t>=</m:t>
                      </m:r>
                      <m:r>
                        <a:rPr lang="en-US" sz="1600" b="0" i="0" smtClean="0">
                          <a:solidFill>
                            <a:srgbClr val="FFFF00"/>
                          </a:solidFill>
                          <a:latin typeface="Cambria Math" panose="02040503050406030204" pitchFamily="18" charset="0"/>
                        </a:rPr>
                        <m:t>10.0 </m:t>
                      </m:r>
                      <m:r>
                        <m:rPr>
                          <m:sty m:val="p"/>
                        </m:rPr>
                        <a:rPr lang="en-US" sz="1600" b="0" i="0" smtClean="0">
                          <a:solidFill>
                            <a:srgbClr val="FFFF00"/>
                          </a:solidFill>
                          <a:latin typeface="Cambria Math" panose="02040503050406030204" pitchFamily="18" charset="0"/>
                        </a:rPr>
                        <m:t>g</m:t>
                      </m:r>
                      <m:r>
                        <a:rPr lang="en-US" sz="1600" b="0" i="0" smtClean="0">
                          <a:solidFill>
                            <a:srgbClr val="FFFF00"/>
                          </a:solidFill>
                          <a:latin typeface="Cambria Math" panose="02040503050406030204" pitchFamily="18" charset="0"/>
                        </a:rPr>
                        <m:t> </m:t>
                      </m:r>
                      <m:r>
                        <m:rPr>
                          <m:sty m:val="p"/>
                        </m:rPr>
                        <a:rPr lang="en-US" sz="1600" b="0" i="0" smtClean="0">
                          <a:solidFill>
                            <a:srgbClr val="FFFF00"/>
                          </a:solidFill>
                          <a:latin typeface="Cambria Math" panose="02040503050406030204" pitchFamily="18" charset="0"/>
                        </a:rPr>
                        <m:t>HCl</m:t>
                      </m:r>
                      <m:r>
                        <a:rPr lang="en-US" sz="1600" b="0" i="0" smtClean="0">
                          <a:solidFill>
                            <a:srgbClr val="FFFF00"/>
                          </a:solidFill>
                          <a:latin typeface="Cambria Math" panose="02040503050406030204" pitchFamily="18" charset="0"/>
                        </a:rPr>
                        <m:t> </m:t>
                      </m:r>
                      <m:r>
                        <a:rPr lang="en-US" sz="1600" b="0" i="1" smtClean="0">
                          <a:solidFill>
                            <a:srgbClr val="FFFF00"/>
                          </a:solidFill>
                          <a:latin typeface="Cambria Math" panose="02040503050406030204" pitchFamily="18" charset="0"/>
                          <a:ea typeface="Cambria Math" panose="02040503050406030204" pitchFamily="18" charset="0"/>
                        </a:rPr>
                        <m:t>×</m:t>
                      </m:r>
                      <m:f>
                        <m:fPr>
                          <m:ctrlPr>
                            <a:rPr lang="en-US" sz="1600" i="1">
                              <a:solidFill>
                                <a:srgbClr val="FFFF00"/>
                              </a:solidFill>
                              <a:latin typeface="Cambria Math" panose="02040503050406030204" pitchFamily="18" charset="0"/>
                            </a:rPr>
                          </m:ctrlPr>
                        </m:fPr>
                        <m:num>
                          <m:r>
                            <a:rPr lang="en-US" sz="1600">
                              <a:solidFill>
                                <a:srgbClr val="FFFF00"/>
                              </a:solidFill>
                              <a:latin typeface="Cambria Math" panose="02040503050406030204" pitchFamily="18" charset="0"/>
                            </a:rPr>
                            <m:t> </m:t>
                          </m:r>
                          <m:r>
                            <a:rPr lang="en-US" sz="1600" b="0" i="0" smtClean="0">
                              <a:solidFill>
                                <a:srgbClr val="FFFF00"/>
                              </a:solidFill>
                              <a:latin typeface="Cambria Math" panose="02040503050406030204" pitchFamily="18" charset="0"/>
                            </a:rPr>
                            <m:t>1</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mol</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HCl</m:t>
                          </m:r>
                        </m:num>
                        <m:den>
                          <m:r>
                            <a:rPr lang="en-US" sz="1600">
                              <a:solidFill>
                                <a:srgbClr val="FFFF00"/>
                              </a:solidFill>
                              <a:latin typeface="Cambria Math" panose="02040503050406030204" pitchFamily="18" charset="0"/>
                            </a:rPr>
                            <m:t> </m:t>
                          </m:r>
                          <m:r>
                            <a:rPr lang="en-US" sz="1600" b="0" i="0" smtClean="0">
                              <a:solidFill>
                                <a:srgbClr val="FFFF00"/>
                              </a:solidFill>
                              <a:latin typeface="Cambria Math" panose="02040503050406030204" pitchFamily="18" charset="0"/>
                            </a:rPr>
                            <m:t>36.46 </m:t>
                          </m:r>
                          <m:r>
                            <m:rPr>
                              <m:sty m:val="p"/>
                            </m:rPr>
                            <a:rPr lang="en-US" sz="1600" b="0" i="0" smtClean="0">
                              <a:solidFill>
                                <a:srgbClr val="FFFF00"/>
                              </a:solidFill>
                              <a:latin typeface="Cambria Math" panose="02040503050406030204" pitchFamily="18" charset="0"/>
                            </a:rPr>
                            <m:t>g</m:t>
                          </m:r>
                          <m:r>
                            <a:rPr lang="en-US" sz="1600">
                              <a:solidFill>
                                <a:srgbClr val="FFFF00"/>
                              </a:solidFill>
                              <a:latin typeface="Cambria Math" panose="02040503050406030204" pitchFamily="18" charset="0"/>
                            </a:rPr>
                            <m:t> </m:t>
                          </m:r>
                          <m:r>
                            <m:rPr>
                              <m:sty m:val="p"/>
                            </m:rPr>
                            <a:rPr lang="en-US" sz="1600" b="0" i="0" smtClean="0">
                              <a:solidFill>
                                <a:srgbClr val="FFFF00"/>
                              </a:solidFill>
                              <a:latin typeface="Cambria Math" panose="02040503050406030204" pitchFamily="18" charset="0"/>
                            </a:rPr>
                            <m:t>HCl</m:t>
                          </m:r>
                        </m:den>
                      </m:f>
                      <m:r>
                        <a:rPr lang="en-US" sz="1600" i="1">
                          <a:solidFill>
                            <a:srgbClr val="FFFF00"/>
                          </a:solidFill>
                          <a:latin typeface="Cambria Math" panose="02040503050406030204" pitchFamily="18" charset="0"/>
                          <a:ea typeface="Cambria Math" panose="02040503050406030204" pitchFamily="18" charset="0"/>
                        </a:rPr>
                        <m:t>×</m:t>
                      </m:r>
                      <m:f>
                        <m:fPr>
                          <m:ctrlPr>
                            <a:rPr lang="en-US" sz="1600" i="1">
                              <a:solidFill>
                                <a:srgbClr val="FFFF00"/>
                              </a:solidFill>
                              <a:latin typeface="Cambria Math" panose="02040503050406030204" pitchFamily="18" charset="0"/>
                            </a:rPr>
                          </m:ctrlPr>
                        </m:fPr>
                        <m:num>
                          <m:r>
                            <a:rPr lang="en-US" sz="1600">
                              <a:solidFill>
                                <a:srgbClr val="FFFF00"/>
                              </a:solidFill>
                              <a:latin typeface="Cambria Math" panose="02040503050406030204" pitchFamily="18" charset="0"/>
                            </a:rPr>
                            <m:t> 1 </m:t>
                          </m:r>
                          <m:r>
                            <m:rPr>
                              <m:sty m:val="p"/>
                            </m:rPr>
                            <a:rPr lang="en-US" sz="1600" b="0" i="0" smtClean="0">
                              <a:solidFill>
                                <a:srgbClr val="FFFF00"/>
                              </a:solidFill>
                              <a:latin typeface="Cambria Math" panose="02040503050406030204" pitchFamily="18" charset="0"/>
                            </a:rPr>
                            <m:t>L</m:t>
                          </m:r>
                          <m:r>
                            <a:rPr lang="en-US" sz="1600" b="0" i="0" smtClean="0">
                              <a:solidFill>
                                <a:srgbClr val="FFFF00"/>
                              </a:solidFill>
                              <a:latin typeface="Cambria Math" panose="02040503050406030204" pitchFamily="18" charset="0"/>
                            </a:rPr>
                            <m:t> </m:t>
                          </m:r>
                          <m:r>
                            <m:rPr>
                              <m:sty m:val="p"/>
                            </m:rPr>
                            <a:rPr lang="en-US" sz="1600" b="0" i="0" smtClean="0">
                              <a:solidFill>
                                <a:srgbClr val="FFFF00"/>
                              </a:solidFill>
                              <a:latin typeface="Cambria Math" panose="02040503050406030204" pitchFamily="18" charset="0"/>
                            </a:rPr>
                            <m:t>solution</m:t>
                          </m:r>
                        </m:num>
                        <m:den>
                          <m:r>
                            <a:rPr lang="en-US" sz="1600">
                              <a:solidFill>
                                <a:srgbClr val="FFFF00"/>
                              </a:solidFill>
                              <a:latin typeface="Cambria Math" panose="02040503050406030204" pitchFamily="18" charset="0"/>
                            </a:rPr>
                            <m:t> </m:t>
                          </m:r>
                          <m:r>
                            <a:rPr lang="en-US" sz="1600" b="0" i="0" smtClean="0">
                              <a:solidFill>
                                <a:srgbClr val="FFFF00"/>
                              </a:solidFill>
                              <a:latin typeface="Cambria Math" panose="02040503050406030204" pitchFamily="18" charset="0"/>
                            </a:rPr>
                            <m:t>1.50 </m:t>
                          </m:r>
                          <m:r>
                            <m:rPr>
                              <m:sty m:val="p"/>
                            </m:rPr>
                            <a:rPr lang="en-US" sz="1600" b="0" i="0" smtClean="0">
                              <a:solidFill>
                                <a:srgbClr val="FFFF00"/>
                              </a:solidFill>
                              <a:latin typeface="Cambria Math" panose="02040503050406030204" pitchFamily="18" charset="0"/>
                            </a:rPr>
                            <m:t>mol</m:t>
                          </m:r>
                          <m:r>
                            <a:rPr lang="en-US" sz="1600">
                              <a:solidFill>
                                <a:srgbClr val="FFFF00"/>
                              </a:solidFill>
                              <a:latin typeface="Cambria Math" panose="02040503050406030204" pitchFamily="18" charset="0"/>
                            </a:rPr>
                            <m:t> </m:t>
                          </m:r>
                          <m:r>
                            <m:rPr>
                              <m:sty m:val="p"/>
                            </m:rPr>
                            <a:rPr lang="en-US" sz="1600">
                              <a:solidFill>
                                <a:srgbClr val="FFFF00"/>
                              </a:solidFill>
                              <a:latin typeface="Cambria Math" panose="02040503050406030204" pitchFamily="18" charset="0"/>
                            </a:rPr>
                            <m:t>HCl</m:t>
                          </m:r>
                        </m:den>
                      </m:f>
                      <m:r>
                        <a:rPr lang="en-US" sz="1600" i="1">
                          <a:solidFill>
                            <a:srgbClr val="FFFF00"/>
                          </a:solidFill>
                          <a:latin typeface="Cambria Math" panose="02040503050406030204" pitchFamily="18" charset="0"/>
                        </a:rPr>
                        <m:t>=</m:t>
                      </m:r>
                      <m:r>
                        <a:rPr lang="en-US" sz="1600" b="0" i="0" smtClean="0">
                          <a:solidFill>
                            <a:srgbClr val="FFFF00"/>
                          </a:solidFill>
                          <a:latin typeface="Cambria Math" panose="02040503050406030204" pitchFamily="18" charset="0"/>
                        </a:rPr>
                        <m:t>0.183 </m:t>
                      </m:r>
                      <m:r>
                        <m:rPr>
                          <m:sty m:val="p"/>
                        </m:rPr>
                        <a:rPr lang="en-US" sz="1600">
                          <a:solidFill>
                            <a:srgbClr val="FFFF00"/>
                          </a:solidFill>
                          <a:latin typeface="Cambria Math" panose="02040503050406030204" pitchFamily="18" charset="0"/>
                        </a:rPr>
                        <m:t>L</m:t>
                      </m:r>
                      <m:r>
                        <a:rPr lang="en-US" sz="1600" b="0" i="0" smtClean="0">
                          <a:solidFill>
                            <a:srgbClr val="FFFF00"/>
                          </a:solidFill>
                          <a:latin typeface="Cambria Math" panose="02040503050406030204" pitchFamily="18" charset="0"/>
                        </a:rPr>
                        <m:t>=183 </m:t>
                      </m:r>
                      <m:r>
                        <m:rPr>
                          <m:sty m:val="p"/>
                        </m:rPr>
                        <a:rPr lang="en-US" sz="1600" b="0" i="0" smtClean="0">
                          <a:solidFill>
                            <a:srgbClr val="FFFF00"/>
                          </a:solidFill>
                          <a:latin typeface="Cambria Math" panose="02040503050406030204" pitchFamily="18" charset="0"/>
                        </a:rPr>
                        <m:t>mL</m:t>
                      </m:r>
                    </m:oMath>
                  </m:oMathPara>
                </a14:m>
                <a:endParaRPr lang="en-US" sz="2000" dirty="0"/>
              </a:p>
              <a:p>
                <a:pPr lvl="1"/>
                <a:endParaRPr lang="en-US" dirty="0"/>
              </a:p>
              <a:p>
                <a:pPr lvl="1"/>
                <a:endParaRPr lang="en-US" dirty="0"/>
              </a:p>
            </p:txBody>
          </p:sp>
        </mc:Choice>
        <mc:Fallback xmlns="">
          <p:sp>
            <p:nvSpPr>
              <p:cNvPr id="5" name="Content Placeholder 4">
                <a:extLst>
                  <a:ext uri="{FF2B5EF4-FFF2-40B4-BE49-F238E27FC236}">
                    <a16:creationId xmlns:a16="http://schemas.microsoft.com/office/drawing/2014/main" id="{9BD40A5C-1338-4514-6922-F7A3597FC503}"/>
                  </a:ext>
                </a:extLst>
              </p:cNvPr>
              <p:cNvSpPr>
                <a:spLocks noGrp="1" noRot="1" noChangeAspect="1" noMove="1" noResize="1" noEditPoints="1" noAdjustHandles="1" noChangeArrowheads="1" noChangeShapeType="1" noTextEdit="1"/>
              </p:cNvSpPr>
              <p:nvPr>
                <p:ph idx="1"/>
              </p:nvPr>
            </p:nvSpPr>
            <p:spPr>
              <a:xfrm>
                <a:off x="387321" y="1053885"/>
                <a:ext cx="8387645" cy="5443843"/>
              </a:xfrm>
              <a:blipFill>
                <a:blip r:embed="rId2"/>
                <a:stretch>
                  <a:fillRect l="-800" t="-784" r="-87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B32641A-7C2F-5DC3-A281-33C661AF34A4}"/>
              </a:ext>
            </a:extLst>
          </p:cNvPr>
          <p:cNvSpPr>
            <a:spLocks noGrp="1"/>
          </p:cNvSpPr>
          <p:nvPr>
            <p:ph type="sldNum" sz="quarter" idx="10"/>
          </p:nvPr>
        </p:nvSpPr>
        <p:spPr/>
        <p:txBody>
          <a:bodyPr/>
          <a:lstStyle/>
          <a:p>
            <a:fld id="{48B47BF4-C530-47F3-8F78-E261EA428483}" type="slidenum">
              <a:rPr lang="en-US" smtClean="0"/>
              <a:pPr/>
              <a:t>39</a:t>
            </a:fld>
            <a:endParaRPr lang="en-US" dirty="0"/>
          </a:p>
        </p:txBody>
      </p:sp>
    </p:spTree>
    <p:extLst>
      <p:ext uri="{BB962C8B-B14F-4D97-AF65-F5344CB8AC3E}">
        <p14:creationId xmlns:p14="http://schemas.microsoft.com/office/powerpoint/2010/main" val="3814508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1465E-15C0-B39A-03CC-7870CB4EF4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6FADB6B-1FFC-CFA5-51E3-D87F5F48FB09}"/>
              </a:ext>
            </a:extLst>
          </p:cNvPr>
          <p:cNvSpPr>
            <a:spLocks noGrp="1"/>
          </p:cNvSpPr>
          <p:nvPr>
            <p:ph type="title"/>
          </p:nvPr>
        </p:nvSpPr>
        <p:spPr>
          <a:xfrm>
            <a:off x="372533" y="147082"/>
            <a:ext cx="8421512" cy="830997"/>
          </a:xfrm>
        </p:spPr>
        <p:txBody>
          <a:bodyPr/>
          <a:lstStyle/>
          <a:p>
            <a:r>
              <a:rPr lang="en-US" dirty="0"/>
              <a:t>Solutions</a:t>
            </a:r>
          </a:p>
        </p:txBody>
      </p:sp>
      <p:sp>
        <p:nvSpPr>
          <p:cNvPr id="5" name="Content Placeholder 4">
            <a:extLst>
              <a:ext uri="{FF2B5EF4-FFF2-40B4-BE49-F238E27FC236}">
                <a16:creationId xmlns:a16="http://schemas.microsoft.com/office/drawing/2014/main" id="{4BD163F8-898E-EA6C-2C4A-33EE6828F871}"/>
              </a:ext>
            </a:extLst>
          </p:cNvPr>
          <p:cNvSpPr>
            <a:spLocks noGrp="1"/>
          </p:cNvSpPr>
          <p:nvPr>
            <p:ph idx="1"/>
          </p:nvPr>
        </p:nvSpPr>
        <p:spPr>
          <a:xfrm>
            <a:off x="378177" y="1164013"/>
            <a:ext cx="8387645" cy="5383503"/>
          </a:xfrm>
        </p:spPr>
        <p:txBody>
          <a:bodyPr/>
          <a:lstStyle/>
          <a:p>
            <a:r>
              <a:rPr lang="en-US" dirty="0"/>
              <a:t>The </a:t>
            </a:r>
            <a:r>
              <a:rPr lang="en-US" b="1" dirty="0">
                <a:solidFill>
                  <a:srgbClr val="00FF00"/>
                </a:solidFill>
              </a:rPr>
              <a:t>solvent</a:t>
            </a:r>
            <a:r>
              <a:rPr lang="en-US" dirty="0"/>
              <a:t> is the major component of the </a:t>
            </a:r>
            <a:r>
              <a:rPr lang="en-US" dirty="0">
                <a:solidFill>
                  <a:srgbClr val="FFFF00"/>
                </a:solidFill>
              </a:rPr>
              <a:t>solution</a:t>
            </a:r>
          </a:p>
          <a:p>
            <a:r>
              <a:rPr lang="en-US" dirty="0"/>
              <a:t>The </a:t>
            </a:r>
            <a:r>
              <a:rPr lang="en-US" b="1" dirty="0">
                <a:solidFill>
                  <a:srgbClr val="00FF00"/>
                </a:solidFill>
              </a:rPr>
              <a:t>solute</a:t>
            </a:r>
            <a:r>
              <a:rPr lang="en-US" dirty="0"/>
              <a:t> is the minor component of the </a:t>
            </a:r>
            <a:r>
              <a:rPr lang="en-US" dirty="0">
                <a:solidFill>
                  <a:srgbClr val="FFFF00"/>
                </a:solidFill>
              </a:rPr>
              <a:t>solution</a:t>
            </a:r>
          </a:p>
          <a:p>
            <a:pPr marL="231775" lvl="1" indent="0">
              <a:buNone/>
            </a:pPr>
            <a:r>
              <a:rPr lang="en-US" dirty="0"/>
              <a:t>“</a:t>
            </a:r>
            <a:r>
              <a:rPr lang="en-US" dirty="0">
                <a:solidFill>
                  <a:srgbClr val="FFC000"/>
                </a:solidFill>
              </a:rPr>
              <a:t>Major</a:t>
            </a:r>
            <a:r>
              <a:rPr lang="en-US" dirty="0"/>
              <a:t>” here means its </a:t>
            </a:r>
            <a:r>
              <a:rPr lang="en-US" dirty="0">
                <a:solidFill>
                  <a:srgbClr val="FFFF00"/>
                </a:solidFill>
              </a:rPr>
              <a:t>mass</a:t>
            </a:r>
            <a:r>
              <a:rPr lang="en-US" dirty="0"/>
              <a:t> or </a:t>
            </a:r>
            <a:r>
              <a:rPr lang="en-US" dirty="0">
                <a:solidFill>
                  <a:srgbClr val="FFFF00"/>
                </a:solidFill>
              </a:rPr>
              <a:t>particle count </a:t>
            </a:r>
            <a:r>
              <a:rPr lang="en-US" dirty="0"/>
              <a:t>(</a:t>
            </a:r>
            <a:r>
              <a:rPr lang="en-US" dirty="0">
                <a:solidFill>
                  <a:srgbClr val="FFFF00"/>
                </a:solidFill>
              </a:rPr>
              <a:t>moles</a:t>
            </a:r>
            <a:r>
              <a:rPr lang="en-US" dirty="0"/>
              <a:t>) is far larger than the </a:t>
            </a:r>
            <a:r>
              <a:rPr lang="en-US" dirty="0">
                <a:solidFill>
                  <a:srgbClr val="FFFF00"/>
                </a:solidFill>
              </a:rPr>
              <a:t>mass</a:t>
            </a:r>
            <a:r>
              <a:rPr lang="en-US" dirty="0"/>
              <a:t> or </a:t>
            </a:r>
            <a:r>
              <a:rPr lang="en-US" dirty="0">
                <a:solidFill>
                  <a:srgbClr val="FFFF00"/>
                </a:solidFill>
              </a:rPr>
              <a:t>particle count</a:t>
            </a:r>
            <a:r>
              <a:rPr lang="en-US" dirty="0"/>
              <a:t> (</a:t>
            </a:r>
            <a:r>
              <a:rPr lang="en-US" dirty="0">
                <a:solidFill>
                  <a:srgbClr val="FFFF00"/>
                </a:solidFill>
              </a:rPr>
              <a:t>moles</a:t>
            </a:r>
            <a:r>
              <a:rPr lang="en-US" dirty="0"/>
              <a:t>) of what is “</a:t>
            </a:r>
            <a:r>
              <a:rPr lang="en-US" dirty="0">
                <a:solidFill>
                  <a:srgbClr val="FFC000"/>
                </a:solidFill>
              </a:rPr>
              <a:t>minor</a:t>
            </a:r>
            <a:r>
              <a:rPr lang="en-US" dirty="0"/>
              <a:t>”</a:t>
            </a:r>
          </a:p>
          <a:p>
            <a:r>
              <a:rPr lang="en-US" dirty="0">
                <a:solidFill>
                  <a:schemeClr val="accent1">
                    <a:lumMod val="40000"/>
                    <a:lumOff val="60000"/>
                  </a:schemeClr>
                </a:solidFill>
              </a:rPr>
              <a:t>Salt water </a:t>
            </a:r>
            <a:r>
              <a:rPr lang="en-US" dirty="0"/>
              <a:t>has the </a:t>
            </a:r>
            <a:r>
              <a:rPr lang="en-US" dirty="0">
                <a:solidFill>
                  <a:srgbClr val="FFFF00"/>
                </a:solidFill>
              </a:rPr>
              <a:t>minor</a:t>
            </a:r>
            <a:r>
              <a:rPr lang="en-US" dirty="0"/>
              <a:t> component </a:t>
            </a:r>
            <a:r>
              <a:rPr lang="en-US" dirty="0">
                <a:solidFill>
                  <a:srgbClr val="FFC000"/>
                </a:solidFill>
              </a:rPr>
              <a:t>sodium chloride</a:t>
            </a:r>
            <a:r>
              <a:rPr lang="en-US" dirty="0"/>
              <a:t> (</a:t>
            </a:r>
            <a:r>
              <a:rPr lang="en-US" dirty="0">
                <a:solidFill>
                  <a:srgbClr val="92D050"/>
                </a:solidFill>
              </a:rPr>
              <a:t>NaCl</a:t>
            </a:r>
            <a:r>
              <a:rPr lang="en-US" dirty="0"/>
              <a:t>) dissolved in the </a:t>
            </a:r>
            <a:r>
              <a:rPr lang="en-US" dirty="0">
                <a:solidFill>
                  <a:srgbClr val="FFFF00"/>
                </a:solidFill>
              </a:rPr>
              <a:t>major</a:t>
            </a:r>
            <a:r>
              <a:rPr lang="en-US" dirty="0"/>
              <a:t> component </a:t>
            </a:r>
            <a:r>
              <a:rPr lang="en-US" dirty="0">
                <a:solidFill>
                  <a:srgbClr val="92D050"/>
                </a:solidFill>
              </a:rPr>
              <a:t>H</a:t>
            </a:r>
            <a:r>
              <a:rPr lang="en-US" baseline="-25000" dirty="0">
                <a:solidFill>
                  <a:srgbClr val="92D050"/>
                </a:solidFill>
              </a:rPr>
              <a:t>2</a:t>
            </a:r>
            <a:r>
              <a:rPr lang="en-US" dirty="0">
                <a:solidFill>
                  <a:srgbClr val="92D050"/>
                </a:solidFill>
              </a:rPr>
              <a:t>O</a:t>
            </a:r>
            <a:r>
              <a:rPr lang="en-US" dirty="0"/>
              <a:t> as its </a:t>
            </a:r>
            <a:r>
              <a:rPr lang="en-US" dirty="0">
                <a:solidFill>
                  <a:schemeClr val="accent1">
                    <a:lumMod val="60000"/>
                    <a:lumOff val="40000"/>
                  </a:schemeClr>
                </a:solidFill>
              </a:rPr>
              <a:t>liquid</a:t>
            </a:r>
            <a:r>
              <a:rPr lang="en-US" dirty="0"/>
              <a:t> (</a:t>
            </a:r>
            <a:r>
              <a:rPr lang="en-US" dirty="0">
                <a:solidFill>
                  <a:schemeClr val="accent1">
                    <a:lumMod val="60000"/>
                    <a:lumOff val="40000"/>
                  </a:schemeClr>
                </a:solidFill>
              </a:rPr>
              <a:t>water</a:t>
            </a:r>
            <a:r>
              <a:rPr lang="en-US" dirty="0"/>
              <a:t>)</a:t>
            </a:r>
          </a:p>
          <a:p>
            <a:r>
              <a:rPr lang="en-US" dirty="0"/>
              <a:t>Even </a:t>
            </a:r>
            <a:r>
              <a:rPr lang="en-US" dirty="0">
                <a:solidFill>
                  <a:schemeClr val="accent1">
                    <a:lumMod val="60000"/>
                    <a:lumOff val="40000"/>
                  </a:schemeClr>
                </a:solidFill>
              </a:rPr>
              <a:t>air</a:t>
            </a:r>
            <a:r>
              <a:rPr lang="en-US" dirty="0"/>
              <a:t> (the </a:t>
            </a:r>
            <a:r>
              <a:rPr lang="en-US" dirty="0">
                <a:solidFill>
                  <a:schemeClr val="accent1">
                    <a:lumMod val="60000"/>
                    <a:lumOff val="40000"/>
                  </a:schemeClr>
                </a:solidFill>
              </a:rPr>
              <a:t>atmosphere</a:t>
            </a:r>
            <a:r>
              <a:rPr lang="en-US" dirty="0"/>
              <a:t>) is considered a </a:t>
            </a:r>
            <a:r>
              <a:rPr lang="en-US" dirty="0">
                <a:solidFill>
                  <a:srgbClr val="FFFF00"/>
                </a:solidFill>
              </a:rPr>
              <a:t>solution</a:t>
            </a:r>
            <a:r>
              <a:rPr lang="en-US" dirty="0"/>
              <a:t> in which the </a:t>
            </a:r>
            <a:r>
              <a:rPr lang="en-US" dirty="0">
                <a:solidFill>
                  <a:srgbClr val="FFFF00"/>
                </a:solidFill>
              </a:rPr>
              <a:t>solute</a:t>
            </a:r>
            <a:r>
              <a:rPr lang="en-US" dirty="0"/>
              <a:t> </a:t>
            </a:r>
            <a:r>
              <a:rPr lang="en-US" dirty="0">
                <a:solidFill>
                  <a:schemeClr val="accent1">
                    <a:lumMod val="60000"/>
                    <a:lumOff val="40000"/>
                  </a:schemeClr>
                </a:solidFill>
              </a:rPr>
              <a:t>diatomic oxygen </a:t>
            </a:r>
            <a:r>
              <a:rPr lang="en-US" dirty="0"/>
              <a:t>(</a:t>
            </a:r>
            <a:r>
              <a:rPr lang="en-US" dirty="0">
                <a:solidFill>
                  <a:schemeClr val="accent1">
                    <a:lumMod val="60000"/>
                    <a:lumOff val="40000"/>
                  </a:schemeClr>
                </a:solidFill>
              </a:rPr>
              <a:t>O</a:t>
            </a:r>
            <a:r>
              <a:rPr lang="en-US" baseline="-25000" dirty="0">
                <a:solidFill>
                  <a:schemeClr val="accent1">
                    <a:lumMod val="60000"/>
                    <a:lumOff val="40000"/>
                  </a:schemeClr>
                </a:solidFill>
              </a:rPr>
              <a:t>2</a:t>
            </a:r>
            <a:r>
              <a:rPr lang="en-US" dirty="0"/>
              <a:t>) is dissolved in a </a:t>
            </a:r>
            <a:r>
              <a:rPr lang="en-US" dirty="0">
                <a:solidFill>
                  <a:srgbClr val="FFFF00"/>
                </a:solidFill>
              </a:rPr>
              <a:t>solvent</a:t>
            </a:r>
            <a:r>
              <a:rPr lang="en-US" dirty="0"/>
              <a:t> of </a:t>
            </a:r>
            <a:r>
              <a:rPr lang="en-US" dirty="0">
                <a:solidFill>
                  <a:schemeClr val="accent1">
                    <a:lumMod val="60000"/>
                    <a:lumOff val="40000"/>
                  </a:schemeClr>
                </a:solidFill>
              </a:rPr>
              <a:t>diatomic nitrogen </a:t>
            </a:r>
            <a:r>
              <a:rPr lang="en-US" dirty="0"/>
              <a:t>(</a:t>
            </a:r>
            <a:r>
              <a:rPr lang="en-US" dirty="0">
                <a:solidFill>
                  <a:schemeClr val="accent1">
                    <a:lumMod val="60000"/>
                    <a:lumOff val="40000"/>
                  </a:schemeClr>
                </a:solidFill>
              </a:rPr>
              <a:t>N</a:t>
            </a:r>
            <a:r>
              <a:rPr lang="en-US" baseline="-25000" dirty="0">
                <a:solidFill>
                  <a:schemeClr val="accent1">
                    <a:lumMod val="60000"/>
                    <a:lumOff val="40000"/>
                  </a:schemeClr>
                </a:solidFill>
              </a:rPr>
              <a:t>2</a:t>
            </a:r>
            <a:r>
              <a:rPr lang="en-US" dirty="0"/>
              <a:t>)</a:t>
            </a:r>
          </a:p>
          <a:p>
            <a:pPr marL="0" indent="0" algn="ctr">
              <a:buNone/>
            </a:pPr>
            <a:r>
              <a:rPr lang="en-US" dirty="0"/>
              <a:t>Air is </a:t>
            </a:r>
            <a:r>
              <a:rPr lang="en-US" dirty="0">
                <a:solidFill>
                  <a:srgbClr val="FFC000"/>
                </a:solidFill>
              </a:rPr>
              <a:t>78% N</a:t>
            </a:r>
            <a:r>
              <a:rPr lang="en-US" baseline="-25000" dirty="0">
                <a:solidFill>
                  <a:srgbClr val="FFC000"/>
                </a:solidFill>
              </a:rPr>
              <a:t>2</a:t>
            </a:r>
            <a:r>
              <a:rPr lang="en-US" dirty="0"/>
              <a:t> and </a:t>
            </a:r>
            <a:r>
              <a:rPr lang="en-US" dirty="0">
                <a:solidFill>
                  <a:srgbClr val="FFC000"/>
                </a:solidFill>
              </a:rPr>
              <a:t>21% O</a:t>
            </a:r>
            <a:r>
              <a:rPr lang="en-US" baseline="-25000" dirty="0">
                <a:solidFill>
                  <a:srgbClr val="FFC000"/>
                </a:solidFill>
              </a:rPr>
              <a:t>2</a:t>
            </a:r>
          </a:p>
        </p:txBody>
      </p:sp>
      <p:sp>
        <p:nvSpPr>
          <p:cNvPr id="2" name="Slide Number Placeholder 1">
            <a:extLst>
              <a:ext uri="{FF2B5EF4-FFF2-40B4-BE49-F238E27FC236}">
                <a16:creationId xmlns:a16="http://schemas.microsoft.com/office/drawing/2014/main" id="{A9487C99-D897-484A-F164-87827754B497}"/>
              </a:ext>
            </a:extLst>
          </p:cNvPr>
          <p:cNvSpPr>
            <a:spLocks noGrp="1"/>
          </p:cNvSpPr>
          <p:nvPr>
            <p:ph type="sldNum" sz="quarter" idx="10"/>
          </p:nvPr>
        </p:nvSpPr>
        <p:spPr/>
        <p:txBody>
          <a:bodyPr/>
          <a:lstStyle/>
          <a:p>
            <a:fld id="{48B47BF4-C530-47F3-8F78-E261EA428483}" type="slidenum">
              <a:rPr lang="en-US" smtClean="0"/>
              <a:pPr/>
              <a:t>4</a:t>
            </a:fld>
            <a:endParaRPr lang="en-US" dirty="0"/>
          </a:p>
        </p:txBody>
      </p:sp>
    </p:spTree>
    <p:extLst>
      <p:ext uri="{BB962C8B-B14F-4D97-AF65-F5344CB8AC3E}">
        <p14:creationId xmlns:p14="http://schemas.microsoft.com/office/powerpoint/2010/main" val="22888448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2EF85-D100-05E6-94D7-95CA561037A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27AED82-3D56-C74A-E0E5-4DA8C7C2F85E}"/>
              </a:ext>
            </a:extLst>
          </p:cNvPr>
          <p:cNvSpPr>
            <a:spLocks noGrp="1"/>
          </p:cNvSpPr>
          <p:nvPr>
            <p:ph type="title"/>
          </p:nvPr>
        </p:nvSpPr>
        <p:spPr>
          <a:xfrm>
            <a:off x="372533" y="177860"/>
            <a:ext cx="8421512" cy="769441"/>
          </a:xfrm>
        </p:spPr>
        <p:txBody>
          <a:bodyPr/>
          <a:lstStyle/>
          <a:p>
            <a:r>
              <a:rPr lang="en-US" sz="4400" dirty="0"/>
              <a:t>Dilutions of Solutions</a:t>
            </a:r>
          </a:p>
        </p:txBody>
      </p:sp>
      <p:sp>
        <p:nvSpPr>
          <p:cNvPr id="5" name="Content Placeholder 4">
            <a:extLst>
              <a:ext uri="{FF2B5EF4-FFF2-40B4-BE49-F238E27FC236}">
                <a16:creationId xmlns:a16="http://schemas.microsoft.com/office/drawing/2014/main" id="{CAF2CA73-B9B4-436D-4957-EAE64662C1DD}"/>
              </a:ext>
            </a:extLst>
          </p:cNvPr>
          <p:cNvSpPr>
            <a:spLocks noGrp="1"/>
          </p:cNvSpPr>
          <p:nvPr>
            <p:ph idx="1"/>
          </p:nvPr>
        </p:nvSpPr>
        <p:spPr>
          <a:xfrm>
            <a:off x="378177" y="947301"/>
            <a:ext cx="8387645" cy="5565925"/>
          </a:xfrm>
        </p:spPr>
        <p:txBody>
          <a:bodyPr/>
          <a:lstStyle/>
          <a:p>
            <a:r>
              <a:rPr lang="en-US" dirty="0"/>
              <a:t>Making </a:t>
            </a:r>
            <a:r>
              <a:rPr lang="en-US" dirty="0">
                <a:solidFill>
                  <a:schemeClr val="accent1">
                    <a:lumMod val="60000"/>
                    <a:lumOff val="40000"/>
                  </a:schemeClr>
                </a:solidFill>
              </a:rPr>
              <a:t>stock solutions </a:t>
            </a:r>
            <a:r>
              <a:rPr lang="en-US" dirty="0"/>
              <a:t>in</a:t>
            </a:r>
            <a:br>
              <a:rPr lang="en-US" dirty="0"/>
            </a:br>
            <a:r>
              <a:rPr lang="en-US" dirty="0">
                <a:solidFill>
                  <a:srgbClr val="FFFF00"/>
                </a:solidFill>
              </a:rPr>
              <a:t>aqueous solvent </a:t>
            </a:r>
            <a:r>
              <a:rPr lang="en-US" dirty="0"/>
              <a:t>by dissolving</a:t>
            </a:r>
            <a:br>
              <a:rPr lang="en-US" dirty="0"/>
            </a:br>
            <a:r>
              <a:rPr lang="en-US" dirty="0">
                <a:solidFill>
                  <a:srgbClr val="FFFF00"/>
                </a:solidFill>
              </a:rPr>
              <a:t>solids</a:t>
            </a:r>
            <a:r>
              <a:rPr lang="en-US" dirty="0"/>
              <a:t> in </a:t>
            </a:r>
            <a:r>
              <a:rPr lang="en-US" dirty="0">
                <a:solidFill>
                  <a:schemeClr val="accent1">
                    <a:lumMod val="60000"/>
                    <a:lumOff val="40000"/>
                  </a:schemeClr>
                </a:solidFill>
              </a:rPr>
              <a:t>water</a:t>
            </a:r>
            <a:r>
              <a:rPr lang="en-US" dirty="0"/>
              <a:t> is one thing</a:t>
            </a:r>
          </a:p>
          <a:p>
            <a:r>
              <a:rPr lang="en-US" dirty="0"/>
              <a:t>Another very common practice</a:t>
            </a:r>
            <a:br>
              <a:rPr lang="en-US" dirty="0"/>
            </a:br>
            <a:r>
              <a:rPr lang="en-US" dirty="0"/>
              <a:t>is to make </a:t>
            </a:r>
            <a:r>
              <a:rPr lang="en-US" b="1" dirty="0">
                <a:solidFill>
                  <a:srgbClr val="00FF00"/>
                </a:solidFill>
              </a:rPr>
              <a:t>dilute solutions </a:t>
            </a:r>
            <a:br>
              <a:rPr lang="en-US" b="1" dirty="0">
                <a:solidFill>
                  <a:srgbClr val="00FF00"/>
                </a:solidFill>
              </a:rPr>
            </a:br>
            <a:r>
              <a:rPr lang="en-US" dirty="0"/>
              <a:t>from the </a:t>
            </a:r>
            <a:r>
              <a:rPr lang="en-US" dirty="0">
                <a:solidFill>
                  <a:schemeClr val="accent1">
                    <a:lumMod val="60000"/>
                    <a:lumOff val="40000"/>
                  </a:schemeClr>
                </a:solidFill>
              </a:rPr>
              <a:t>stock solutions</a:t>
            </a:r>
          </a:p>
          <a:p>
            <a:r>
              <a:rPr lang="en-US" dirty="0"/>
              <a:t>The concentration (molarity) of</a:t>
            </a:r>
            <a:br>
              <a:rPr lang="en-US" dirty="0"/>
            </a:br>
            <a:r>
              <a:rPr lang="en-US" dirty="0"/>
              <a:t>the dilute solution must be less</a:t>
            </a:r>
            <a:br>
              <a:rPr lang="en-US" dirty="0"/>
            </a:br>
            <a:r>
              <a:rPr lang="en-US" dirty="0"/>
              <a:t>than the stock from which it is</a:t>
            </a:r>
            <a:br>
              <a:rPr lang="en-US" dirty="0"/>
            </a:br>
            <a:r>
              <a:rPr lang="en-US" dirty="0"/>
              <a:t>made</a:t>
            </a:r>
          </a:p>
          <a:p>
            <a:endParaRPr lang="en-US" dirty="0"/>
          </a:p>
          <a:p>
            <a:pPr lvl="1"/>
            <a:endParaRPr lang="en-US" dirty="0"/>
          </a:p>
        </p:txBody>
      </p:sp>
      <p:sp>
        <p:nvSpPr>
          <p:cNvPr id="2" name="Slide Number Placeholder 1">
            <a:extLst>
              <a:ext uri="{FF2B5EF4-FFF2-40B4-BE49-F238E27FC236}">
                <a16:creationId xmlns:a16="http://schemas.microsoft.com/office/drawing/2014/main" id="{17D4CDE5-0425-3690-4CD6-05FA6E033D75}"/>
              </a:ext>
            </a:extLst>
          </p:cNvPr>
          <p:cNvSpPr>
            <a:spLocks noGrp="1"/>
          </p:cNvSpPr>
          <p:nvPr>
            <p:ph type="sldNum" sz="quarter" idx="10"/>
          </p:nvPr>
        </p:nvSpPr>
        <p:spPr/>
        <p:txBody>
          <a:bodyPr/>
          <a:lstStyle/>
          <a:p>
            <a:fld id="{48B47BF4-C530-47F3-8F78-E261EA428483}" type="slidenum">
              <a:rPr lang="en-US" smtClean="0"/>
              <a:pPr/>
              <a:t>40</a:t>
            </a:fld>
            <a:endParaRPr lang="en-US" dirty="0"/>
          </a:p>
        </p:txBody>
      </p:sp>
      <p:pic>
        <p:nvPicPr>
          <p:cNvPr id="3" name="Picture 2">
            <a:extLst>
              <a:ext uri="{FF2B5EF4-FFF2-40B4-BE49-F238E27FC236}">
                <a16:creationId xmlns:a16="http://schemas.microsoft.com/office/drawing/2014/main" id="{6AB2A6D6-EA1D-BCD1-4C1E-09B96883BA0B}"/>
              </a:ext>
            </a:extLst>
          </p:cNvPr>
          <p:cNvPicPr>
            <a:picLocks noChangeAspect="1"/>
          </p:cNvPicPr>
          <p:nvPr/>
        </p:nvPicPr>
        <p:blipFill>
          <a:blip r:embed="rId2"/>
          <a:stretch>
            <a:fillRect/>
          </a:stretch>
        </p:blipFill>
        <p:spPr>
          <a:xfrm>
            <a:off x="2016529" y="4553322"/>
            <a:ext cx="3271070" cy="1811670"/>
          </a:xfrm>
          <a:prstGeom prst="rect">
            <a:avLst/>
          </a:prstGeom>
        </p:spPr>
      </p:pic>
      <p:pic>
        <p:nvPicPr>
          <p:cNvPr id="6" name="Picture 2">
            <a:extLst>
              <a:ext uri="{FF2B5EF4-FFF2-40B4-BE49-F238E27FC236}">
                <a16:creationId xmlns:a16="http://schemas.microsoft.com/office/drawing/2014/main" id="{A4B99471-2990-F41B-44F0-38B956909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3517" y="919380"/>
            <a:ext cx="3271069" cy="3963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77293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7F4AF1-8A12-5C53-7384-08F8E495469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96D05D3-37CE-8F65-DCA8-A54A5531FFC4}"/>
              </a:ext>
            </a:extLst>
          </p:cNvPr>
          <p:cNvSpPr>
            <a:spLocks noGrp="1"/>
          </p:cNvSpPr>
          <p:nvPr>
            <p:ph type="title"/>
          </p:nvPr>
        </p:nvSpPr>
        <p:spPr>
          <a:xfrm>
            <a:off x="372533" y="177860"/>
            <a:ext cx="8421512" cy="769441"/>
          </a:xfrm>
        </p:spPr>
        <p:txBody>
          <a:bodyPr/>
          <a:lstStyle/>
          <a:p>
            <a:r>
              <a:rPr lang="en-US" sz="4400" dirty="0"/>
              <a:t>The Math of Dilutions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C8BAFD-FC7F-A3A1-6A54-6D2542E16B1D}"/>
                  </a:ext>
                </a:extLst>
              </p:cNvPr>
              <p:cNvSpPr>
                <a:spLocks noGrp="1"/>
              </p:cNvSpPr>
              <p:nvPr>
                <p:ph idx="1"/>
              </p:nvPr>
            </p:nvSpPr>
            <p:spPr>
              <a:xfrm>
                <a:off x="378177" y="947301"/>
                <a:ext cx="8387645" cy="5565925"/>
              </a:xfrm>
            </p:spPr>
            <p:txBody>
              <a:bodyPr/>
              <a:lstStyle/>
              <a:p>
                <a:r>
                  <a:rPr lang="en-US" dirty="0"/>
                  <a:t>The math of making </a:t>
                </a:r>
                <a:r>
                  <a:rPr lang="en-US" dirty="0">
                    <a:solidFill>
                      <a:schemeClr val="accent1">
                        <a:lumMod val="60000"/>
                        <a:lumOff val="40000"/>
                      </a:schemeClr>
                    </a:solidFill>
                  </a:rPr>
                  <a:t>dilutions</a:t>
                </a:r>
                <a:r>
                  <a:rPr lang="en-US" dirty="0"/>
                  <a:t> is a </a:t>
                </a:r>
                <a:r>
                  <a:rPr lang="en-US" dirty="0">
                    <a:solidFill>
                      <a:srgbClr val="FFFF00"/>
                    </a:solidFill>
                  </a:rPr>
                  <a:t>conservation of matter (“mass”) equation</a:t>
                </a:r>
                <a:r>
                  <a:rPr lang="en-US" dirty="0"/>
                  <a:t> actually</a:t>
                </a:r>
              </a:p>
              <a:p>
                <a:pPr marL="231775" lvl="1" indent="0">
                  <a:buNone/>
                </a:pPr>
                <a14:m>
                  <m:oMathPara xmlns:m="http://schemas.openxmlformats.org/officeDocument/2006/math">
                    <m:oMathParaPr>
                      <m:jc m:val="center"/>
                    </m:oMathParaPr>
                    <m:oMath xmlns:m="http://schemas.openxmlformats.org/officeDocument/2006/math">
                      <m:r>
                        <m:rPr>
                          <m:nor/>
                        </m:rPr>
                        <a:rPr lang="en-US" sz="2400" b="0" i="0" dirty="0" smtClean="0">
                          <a:solidFill>
                            <a:srgbClr val="FFC000"/>
                          </a:solidFill>
                        </a:rPr>
                        <m:t>m</m:t>
                      </m:r>
                      <m:r>
                        <m:rPr>
                          <m:nor/>
                        </m:rPr>
                        <a:rPr lang="en-US" sz="2400" dirty="0" smtClean="0">
                          <a:solidFill>
                            <a:srgbClr val="FFC000"/>
                          </a:solidFill>
                        </a:rPr>
                        <m:t>oles</m:t>
                      </m:r>
                      <m:r>
                        <m:rPr>
                          <m:nor/>
                        </m:rPr>
                        <a:rPr lang="en-US" sz="2400" dirty="0" smtClean="0">
                          <a:solidFill>
                            <a:srgbClr val="FFC000"/>
                          </a:solidFill>
                        </a:rPr>
                        <m:t> </m:t>
                      </m:r>
                      <m:r>
                        <m:rPr>
                          <m:nor/>
                        </m:rPr>
                        <a:rPr lang="en-US" sz="2400" dirty="0" smtClean="0">
                          <a:solidFill>
                            <a:srgbClr val="FFC000"/>
                          </a:solidFill>
                        </a:rPr>
                        <m:t>of</m:t>
                      </m:r>
                      <m:r>
                        <m:rPr>
                          <m:nor/>
                        </m:rPr>
                        <a:rPr lang="en-US" sz="2400" dirty="0" smtClean="0">
                          <a:solidFill>
                            <a:srgbClr val="FFC000"/>
                          </a:solidFill>
                        </a:rPr>
                        <m:t> </m:t>
                      </m:r>
                      <m:r>
                        <m:rPr>
                          <m:nor/>
                        </m:rPr>
                        <a:rPr lang="en-US" sz="2400" dirty="0" smtClean="0">
                          <a:solidFill>
                            <a:srgbClr val="FFC000"/>
                          </a:solidFill>
                        </a:rPr>
                        <m:t>concentrated</m:t>
                      </m:r>
                      <m:r>
                        <m:rPr>
                          <m:nor/>
                        </m:rPr>
                        <a:rPr lang="en-US" sz="2400" dirty="0" smtClean="0">
                          <a:solidFill>
                            <a:srgbClr val="FFC000"/>
                          </a:solidFill>
                        </a:rPr>
                        <m:t> </m:t>
                      </m:r>
                      <m:r>
                        <m:rPr>
                          <m:nor/>
                        </m:rPr>
                        <a:rPr lang="en-US" sz="2400" dirty="0" smtClean="0">
                          <a:solidFill>
                            <a:srgbClr val="FFC000"/>
                          </a:solidFill>
                        </a:rPr>
                        <m:t>solution</m:t>
                      </m:r>
                      <m:r>
                        <m:rPr>
                          <m:nor/>
                        </m:rPr>
                        <a:rPr lang="en-US" sz="2400" b="0" i="0" dirty="0" smtClean="0">
                          <a:solidFill>
                            <a:srgbClr val="FFC000"/>
                          </a:solidFill>
                        </a:rPr>
                        <m:t> </m:t>
                      </m:r>
                      <m:r>
                        <m:rPr>
                          <m:nor/>
                        </m:rPr>
                        <a:rPr lang="en-US" sz="2400" b="1" i="1" dirty="0" smtClean="0">
                          <a:solidFill>
                            <a:srgbClr val="FFC000"/>
                          </a:solidFill>
                        </a:rPr>
                        <m:t>aliquot</m:t>
                      </m:r>
                      <m:r>
                        <m:rPr>
                          <m:nor/>
                        </m:rPr>
                        <a:rPr lang="en-US" sz="2400" dirty="0" smtClean="0">
                          <a:solidFill>
                            <a:srgbClr val="FFC000"/>
                          </a:solidFill>
                        </a:rPr>
                        <m:t> =</m:t>
                      </m:r>
                    </m:oMath>
                  </m:oMathPara>
                </a14:m>
                <a:endParaRPr lang="en-US" sz="2400" dirty="0">
                  <a:solidFill>
                    <a:srgbClr val="FFC000"/>
                  </a:solidFill>
                </a:endParaRPr>
              </a:p>
              <a:p>
                <a:pPr marL="231775" lvl="1" indent="0">
                  <a:buNone/>
                </a:pPr>
                <a14:m>
                  <m:oMathPara xmlns:m="http://schemas.openxmlformats.org/officeDocument/2006/math">
                    <m:oMathParaPr>
                      <m:jc m:val="center"/>
                    </m:oMathParaPr>
                    <m:oMath xmlns:m="http://schemas.openxmlformats.org/officeDocument/2006/math">
                      <m:r>
                        <m:rPr>
                          <m:nor/>
                        </m:rPr>
                        <a:rPr lang="en-US" sz="2400" dirty="0" smtClean="0">
                          <a:solidFill>
                            <a:srgbClr val="FFC000"/>
                          </a:solidFill>
                        </a:rPr>
                        <m:t>moles</m:t>
                      </m:r>
                      <m:r>
                        <m:rPr>
                          <m:nor/>
                        </m:rPr>
                        <a:rPr lang="en-US" sz="2400" dirty="0" smtClean="0">
                          <a:solidFill>
                            <a:srgbClr val="FFC000"/>
                          </a:solidFill>
                        </a:rPr>
                        <m:t> </m:t>
                      </m:r>
                      <m:r>
                        <m:rPr>
                          <m:nor/>
                        </m:rPr>
                        <a:rPr lang="en-US" sz="2400" dirty="0" smtClean="0">
                          <a:solidFill>
                            <a:srgbClr val="FFC000"/>
                          </a:solidFill>
                        </a:rPr>
                        <m:t>of</m:t>
                      </m:r>
                      <m:r>
                        <m:rPr>
                          <m:nor/>
                        </m:rPr>
                        <a:rPr lang="en-US" sz="2400" dirty="0" smtClean="0">
                          <a:solidFill>
                            <a:srgbClr val="FFC000"/>
                          </a:solidFill>
                        </a:rPr>
                        <m:t> </m:t>
                      </m:r>
                      <m:r>
                        <m:rPr>
                          <m:nor/>
                        </m:rPr>
                        <a:rPr lang="en-US" sz="2400" b="0" i="0" dirty="0" smtClean="0">
                          <a:solidFill>
                            <a:srgbClr val="FFC000"/>
                          </a:solidFill>
                        </a:rPr>
                        <m:t>solute</m:t>
                      </m:r>
                      <m:r>
                        <m:rPr>
                          <m:nor/>
                        </m:rPr>
                        <a:rPr lang="en-US" sz="2400" b="0" i="0" dirty="0" smtClean="0">
                          <a:solidFill>
                            <a:srgbClr val="FFC000"/>
                          </a:solidFill>
                        </a:rPr>
                        <m:t> </m:t>
                      </m:r>
                      <m:r>
                        <m:rPr>
                          <m:nor/>
                        </m:rPr>
                        <a:rPr lang="en-US" sz="2400" b="0" i="0" dirty="0" smtClean="0">
                          <a:solidFill>
                            <a:srgbClr val="FFC000"/>
                          </a:solidFill>
                        </a:rPr>
                        <m:t>in</m:t>
                      </m:r>
                      <m:r>
                        <m:rPr>
                          <m:nor/>
                        </m:rPr>
                        <a:rPr lang="en-US" sz="2400" b="0" i="0" dirty="0" smtClean="0">
                          <a:solidFill>
                            <a:srgbClr val="FFC000"/>
                          </a:solidFill>
                        </a:rPr>
                        <m:t> </m:t>
                      </m:r>
                      <m:r>
                        <m:rPr>
                          <m:nor/>
                        </m:rPr>
                        <a:rPr lang="en-US" sz="2400" dirty="0" smtClean="0">
                          <a:solidFill>
                            <a:srgbClr val="FFC000"/>
                          </a:solidFill>
                        </a:rPr>
                        <m:t>diluted</m:t>
                      </m:r>
                      <m:r>
                        <m:rPr>
                          <m:nor/>
                        </m:rPr>
                        <a:rPr lang="en-US" sz="2400" dirty="0" smtClean="0">
                          <a:solidFill>
                            <a:srgbClr val="FFC000"/>
                          </a:solidFill>
                        </a:rPr>
                        <m:t> </m:t>
                      </m:r>
                      <m:r>
                        <m:rPr>
                          <m:nor/>
                        </m:rPr>
                        <a:rPr lang="en-US" sz="2400" dirty="0" smtClean="0">
                          <a:solidFill>
                            <a:srgbClr val="FFC000"/>
                          </a:solidFill>
                        </a:rPr>
                        <m:t>solution</m:t>
                      </m:r>
                    </m:oMath>
                  </m:oMathPara>
                </a14:m>
                <a:endParaRPr lang="en-US" sz="2400" dirty="0">
                  <a:solidFill>
                    <a:srgbClr val="FFC000"/>
                  </a:solidFill>
                </a:endParaRPr>
              </a:p>
              <a:p>
                <a:r>
                  <a:rPr lang="en-US" dirty="0"/>
                  <a:t>The </a:t>
                </a:r>
                <a:r>
                  <a:rPr lang="en-US" dirty="0">
                    <a:solidFill>
                      <a:schemeClr val="accent1">
                        <a:lumMod val="60000"/>
                        <a:lumOff val="40000"/>
                      </a:schemeClr>
                    </a:solidFill>
                  </a:rPr>
                  <a:t>mass</a:t>
                </a:r>
                <a:r>
                  <a:rPr lang="en-US" dirty="0"/>
                  <a:t> of </a:t>
                </a:r>
                <a:r>
                  <a:rPr lang="en-US" dirty="0">
                    <a:solidFill>
                      <a:srgbClr val="CC99FF"/>
                    </a:solidFill>
                  </a:rPr>
                  <a:t>solute</a:t>
                </a:r>
                <a:r>
                  <a:rPr lang="en-US" dirty="0"/>
                  <a:t> (in mol) of the </a:t>
                </a:r>
                <a:r>
                  <a:rPr lang="en-US" dirty="0">
                    <a:solidFill>
                      <a:srgbClr val="6699FF"/>
                    </a:solidFill>
                  </a:rPr>
                  <a:t>solution</a:t>
                </a:r>
                <a:r>
                  <a:rPr lang="en-US" dirty="0"/>
                  <a:t> = </a:t>
                </a:r>
                <a:r>
                  <a:rPr lang="en-US" dirty="0">
                    <a:solidFill>
                      <a:schemeClr val="accent1">
                        <a:lumMod val="60000"/>
                        <a:lumOff val="40000"/>
                      </a:schemeClr>
                    </a:solidFill>
                  </a:rPr>
                  <a:t>Concentration</a:t>
                </a:r>
                <a:r>
                  <a:rPr lang="en-US" dirty="0"/>
                  <a:t> (in mol/L)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a:t>
                </a:r>
                <a:r>
                  <a:rPr lang="en-US" dirty="0">
                    <a:solidFill>
                      <a:schemeClr val="accent1">
                        <a:lumMod val="60000"/>
                        <a:lumOff val="40000"/>
                      </a:schemeClr>
                    </a:solidFill>
                  </a:rPr>
                  <a:t>Volume</a:t>
                </a:r>
                <a:r>
                  <a:rPr lang="en-US" dirty="0"/>
                  <a:t> (in L)</a:t>
                </a:r>
              </a:p>
              <a:p>
                <a:r>
                  <a:rPr lang="en-US" dirty="0"/>
                  <a:t>So we relate </a:t>
                </a:r>
                <a:r>
                  <a:rPr lang="en-US" b="1" i="1" dirty="0">
                    <a:solidFill>
                      <a:srgbClr val="00FF00"/>
                    </a:solidFill>
                  </a:rPr>
                  <a:t>C</a:t>
                </a:r>
                <a:r>
                  <a:rPr lang="en-US" b="1" baseline="-25000" dirty="0">
                    <a:solidFill>
                      <a:srgbClr val="00FF00"/>
                    </a:solidFill>
                  </a:rPr>
                  <a:t>1</a:t>
                </a:r>
                <a:r>
                  <a:rPr lang="en-US" b="1" i="1" dirty="0">
                    <a:solidFill>
                      <a:srgbClr val="00FF00"/>
                    </a:solidFill>
                  </a:rPr>
                  <a:t>V</a:t>
                </a:r>
                <a:r>
                  <a:rPr lang="en-US" b="1" baseline="-25000" dirty="0">
                    <a:solidFill>
                      <a:srgbClr val="00FF00"/>
                    </a:solidFill>
                  </a:rPr>
                  <a:t>1</a:t>
                </a:r>
                <a:r>
                  <a:rPr lang="en-US" b="1" i="1" dirty="0">
                    <a:solidFill>
                      <a:srgbClr val="00FF00"/>
                    </a:solidFill>
                  </a:rPr>
                  <a:t> </a:t>
                </a:r>
                <a:r>
                  <a:rPr lang="en-US" b="1" dirty="0">
                    <a:solidFill>
                      <a:srgbClr val="00FF00"/>
                    </a:solidFill>
                  </a:rPr>
                  <a:t>=</a:t>
                </a:r>
                <a:r>
                  <a:rPr lang="en-US" b="1" i="1" dirty="0">
                    <a:solidFill>
                      <a:srgbClr val="00FF00"/>
                    </a:solidFill>
                  </a:rPr>
                  <a:t> C</a:t>
                </a:r>
                <a:r>
                  <a:rPr lang="en-US" b="1" baseline="-25000" dirty="0">
                    <a:solidFill>
                      <a:srgbClr val="00FF00"/>
                    </a:solidFill>
                  </a:rPr>
                  <a:t>2</a:t>
                </a:r>
                <a:r>
                  <a:rPr lang="en-US" b="1" i="1" dirty="0">
                    <a:solidFill>
                      <a:srgbClr val="00FF00"/>
                    </a:solidFill>
                  </a:rPr>
                  <a:t>V</a:t>
                </a:r>
                <a:r>
                  <a:rPr lang="en-US" b="1" baseline="-25000" dirty="0">
                    <a:solidFill>
                      <a:srgbClr val="00FF00"/>
                    </a:solidFill>
                  </a:rPr>
                  <a:t>2 </a:t>
                </a:r>
                <a:r>
                  <a:rPr lang="en-US" dirty="0"/>
                  <a:t>where</a:t>
                </a:r>
                <a:br>
                  <a:rPr lang="en-US" dirty="0"/>
                </a:br>
                <a:r>
                  <a:rPr lang="en-US" b="1" i="1" dirty="0">
                    <a:solidFill>
                      <a:srgbClr val="00FF00"/>
                    </a:solidFill>
                  </a:rPr>
                  <a:t>C</a:t>
                </a:r>
                <a:r>
                  <a:rPr lang="en-US" b="1" baseline="-25000" dirty="0">
                    <a:solidFill>
                      <a:srgbClr val="00FF00"/>
                    </a:solidFill>
                  </a:rPr>
                  <a:t>1</a:t>
                </a:r>
                <a:r>
                  <a:rPr lang="en-US" dirty="0"/>
                  <a:t> = </a:t>
                </a:r>
                <a:r>
                  <a:rPr lang="en-US" dirty="0">
                    <a:solidFill>
                      <a:srgbClr val="FFFF00"/>
                    </a:solidFill>
                  </a:rPr>
                  <a:t>stock concentration</a:t>
                </a:r>
                <a:br>
                  <a:rPr lang="en-US" dirty="0"/>
                </a:br>
                <a:r>
                  <a:rPr lang="en-US" b="1" i="1" dirty="0">
                    <a:solidFill>
                      <a:srgbClr val="00FF00"/>
                    </a:solidFill>
                  </a:rPr>
                  <a:t>V</a:t>
                </a:r>
                <a:r>
                  <a:rPr lang="en-US" b="1" baseline="-25000" dirty="0">
                    <a:solidFill>
                      <a:srgbClr val="00FF00"/>
                    </a:solidFill>
                  </a:rPr>
                  <a:t>1</a:t>
                </a:r>
                <a:r>
                  <a:rPr lang="en-US" dirty="0"/>
                  <a:t> = </a:t>
                </a:r>
                <a:r>
                  <a:rPr lang="en-US" dirty="0">
                    <a:solidFill>
                      <a:srgbClr val="FFFF00"/>
                    </a:solidFill>
                  </a:rPr>
                  <a:t>stock concentration volume used (aliquot)</a:t>
                </a:r>
                <a:br>
                  <a:rPr lang="en-US" dirty="0">
                    <a:solidFill>
                      <a:srgbClr val="FFFF00"/>
                    </a:solidFill>
                  </a:rPr>
                </a:br>
                <a:r>
                  <a:rPr lang="en-US" b="1" i="1" dirty="0">
                    <a:solidFill>
                      <a:srgbClr val="00FF00"/>
                    </a:solidFill>
                  </a:rPr>
                  <a:t>C</a:t>
                </a:r>
                <a:r>
                  <a:rPr lang="en-US" b="1" baseline="-25000" dirty="0">
                    <a:solidFill>
                      <a:srgbClr val="00FF00"/>
                    </a:solidFill>
                  </a:rPr>
                  <a:t>2</a:t>
                </a:r>
                <a:r>
                  <a:rPr lang="en-US" dirty="0">
                    <a:solidFill>
                      <a:srgbClr val="00FF00"/>
                    </a:solidFill>
                  </a:rPr>
                  <a:t> </a:t>
                </a:r>
                <a:r>
                  <a:rPr lang="en-US" dirty="0"/>
                  <a:t>= (final) </a:t>
                </a:r>
                <a:r>
                  <a:rPr lang="en-US" dirty="0">
                    <a:solidFill>
                      <a:srgbClr val="FFFF00"/>
                    </a:solidFill>
                  </a:rPr>
                  <a:t>dilution concentration desired</a:t>
                </a:r>
                <a:br>
                  <a:rPr lang="en-US" dirty="0"/>
                </a:br>
                <a:r>
                  <a:rPr lang="en-US" b="1" i="1" dirty="0">
                    <a:solidFill>
                      <a:srgbClr val="00FF00"/>
                    </a:solidFill>
                  </a:rPr>
                  <a:t>V</a:t>
                </a:r>
                <a:r>
                  <a:rPr lang="en-US" b="1" baseline="-25000" dirty="0">
                    <a:solidFill>
                      <a:srgbClr val="00FF00"/>
                    </a:solidFill>
                  </a:rPr>
                  <a:t>2</a:t>
                </a:r>
                <a:r>
                  <a:rPr lang="en-US" dirty="0"/>
                  <a:t> = (final) </a:t>
                </a:r>
                <a:r>
                  <a:rPr lang="en-US" dirty="0">
                    <a:solidFill>
                      <a:srgbClr val="FFFF00"/>
                    </a:solidFill>
                  </a:rPr>
                  <a:t>diluted volume desired</a:t>
                </a:r>
              </a:p>
              <a:p>
                <a:r>
                  <a:rPr lang="en-US" dirty="0"/>
                  <a:t>In a </a:t>
                </a:r>
                <a:r>
                  <a:rPr lang="en-US" dirty="0">
                    <a:solidFill>
                      <a:schemeClr val="accent1">
                        <a:lumMod val="60000"/>
                        <a:lumOff val="40000"/>
                      </a:schemeClr>
                    </a:solidFill>
                  </a:rPr>
                  <a:t>dilution</a:t>
                </a:r>
                <a:r>
                  <a:rPr lang="en-US" dirty="0"/>
                  <a:t>, </a:t>
                </a:r>
                <a:r>
                  <a:rPr lang="en-US" dirty="0">
                    <a:solidFill>
                      <a:srgbClr val="6699FF"/>
                    </a:solidFill>
                  </a:rPr>
                  <a:t>diluted</a:t>
                </a:r>
                <a:r>
                  <a:rPr lang="en-US" dirty="0"/>
                  <a:t> </a:t>
                </a:r>
                <a:r>
                  <a:rPr lang="en-US" dirty="0">
                    <a:solidFill>
                      <a:srgbClr val="FFFF00"/>
                    </a:solidFill>
                  </a:rPr>
                  <a:t>volume</a:t>
                </a:r>
                <a:r>
                  <a:rPr lang="en-US" dirty="0"/>
                  <a:t> ALWAYS greater than </a:t>
                </a:r>
                <a:r>
                  <a:rPr lang="en-US" dirty="0">
                    <a:solidFill>
                      <a:srgbClr val="6699FF"/>
                    </a:solidFill>
                  </a:rPr>
                  <a:t>stock</a:t>
                </a:r>
                <a:r>
                  <a:rPr lang="en-US" dirty="0"/>
                  <a:t> </a:t>
                </a:r>
                <a:r>
                  <a:rPr lang="en-US" dirty="0">
                    <a:solidFill>
                      <a:srgbClr val="FFFF00"/>
                    </a:solidFill>
                  </a:rPr>
                  <a:t>volume</a:t>
                </a:r>
                <a:r>
                  <a:rPr lang="en-US" dirty="0"/>
                  <a:t> (</a:t>
                </a:r>
                <a:r>
                  <a:rPr lang="en-US" b="1" i="1" dirty="0">
                    <a:solidFill>
                      <a:srgbClr val="00FF00"/>
                    </a:solidFill>
                  </a:rPr>
                  <a:t>V</a:t>
                </a:r>
                <a:r>
                  <a:rPr lang="en-US" b="1" baseline="-25000" dirty="0">
                    <a:solidFill>
                      <a:srgbClr val="00FF00"/>
                    </a:solidFill>
                  </a:rPr>
                  <a:t>2</a:t>
                </a:r>
                <a:r>
                  <a:rPr lang="en-US" dirty="0"/>
                  <a:t> &gt; </a:t>
                </a:r>
                <a:r>
                  <a:rPr lang="en-US" b="1" i="1" dirty="0">
                    <a:solidFill>
                      <a:srgbClr val="00FF00"/>
                    </a:solidFill>
                  </a:rPr>
                  <a:t>V</a:t>
                </a:r>
                <a:r>
                  <a:rPr lang="en-US" b="1" baseline="-25000" dirty="0">
                    <a:solidFill>
                      <a:srgbClr val="00FF00"/>
                    </a:solidFill>
                  </a:rPr>
                  <a:t>1</a:t>
                </a:r>
                <a:r>
                  <a:rPr lang="en-US" dirty="0"/>
                  <a:t>)</a:t>
                </a:r>
              </a:p>
            </p:txBody>
          </p:sp>
        </mc:Choice>
        <mc:Fallback xmlns="">
          <p:sp>
            <p:nvSpPr>
              <p:cNvPr id="5" name="Content Placeholder 4">
                <a:extLst>
                  <a:ext uri="{FF2B5EF4-FFF2-40B4-BE49-F238E27FC236}">
                    <a16:creationId xmlns:a16="http://schemas.microsoft.com/office/drawing/2014/main" id="{F7C8BAFD-FC7F-A3A1-6A54-6D2542E16B1D}"/>
                  </a:ext>
                </a:extLst>
              </p:cNvPr>
              <p:cNvSpPr>
                <a:spLocks noGrp="1" noRot="1" noChangeAspect="1" noMove="1" noResize="1" noEditPoints="1" noAdjustHandles="1" noChangeArrowheads="1" noChangeShapeType="1" noTextEdit="1"/>
              </p:cNvSpPr>
              <p:nvPr>
                <p:ph idx="1"/>
              </p:nvPr>
            </p:nvSpPr>
            <p:spPr>
              <a:xfrm>
                <a:off x="378177" y="947301"/>
                <a:ext cx="8387645" cy="5565925"/>
              </a:xfrm>
              <a:blipFill>
                <a:blip r:embed="rId2"/>
                <a:stretch>
                  <a:fillRect l="-1090" t="-876" r="-509"/>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51B1DBF4-CC18-106B-5ACE-04438446400E}"/>
              </a:ext>
            </a:extLst>
          </p:cNvPr>
          <p:cNvSpPr>
            <a:spLocks noGrp="1"/>
          </p:cNvSpPr>
          <p:nvPr>
            <p:ph type="sldNum" sz="quarter" idx="10"/>
          </p:nvPr>
        </p:nvSpPr>
        <p:spPr/>
        <p:txBody>
          <a:bodyPr/>
          <a:lstStyle/>
          <a:p>
            <a:fld id="{48B47BF4-C530-47F3-8F78-E261EA428483}" type="slidenum">
              <a:rPr lang="en-US" smtClean="0"/>
              <a:pPr/>
              <a:t>41</a:t>
            </a:fld>
            <a:endParaRPr lang="en-US" dirty="0"/>
          </a:p>
        </p:txBody>
      </p:sp>
    </p:spTree>
    <p:extLst>
      <p:ext uri="{BB962C8B-B14F-4D97-AF65-F5344CB8AC3E}">
        <p14:creationId xmlns:p14="http://schemas.microsoft.com/office/powerpoint/2010/main" val="2062150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245A4-03F3-8ED1-DB17-91F2202DAE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79FC437-8CD0-4715-300C-32C993EA4599}"/>
              </a:ext>
            </a:extLst>
          </p:cNvPr>
          <p:cNvSpPr>
            <a:spLocks noGrp="1"/>
          </p:cNvSpPr>
          <p:nvPr>
            <p:ph type="title"/>
          </p:nvPr>
        </p:nvSpPr>
        <p:spPr>
          <a:xfrm>
            <a:off x="378177" y="127883"/>
            <a:ext cx="8421512" cy="707886"/>
          </a:xfrm>
        </p:spPr>
        <p:txBody>
          <a:bodyPr/>
          <a:lstStyle/>
          <a:p>
            <a:r>
              <a:rPr lang="en-US" sz="4000" dirty="0"/>
              <a:t>Practice: The Math of Dilutions</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C424EBA-0312-241C-6117-C054A9608F9E}"/>
                  </a:ext>
                </a:extLst>
              </p:cNvPr>
              <p:cNvSpPr>
                <a:spLocks noGrp="1"/>
              </p:cNvSpPr>
              <p:nvPr>
                <p:ph idx="1"/>
              </p:nvPr>
            </p:nvSpPr>
            <p:spPr>
              <a:xfrm>
                <a:off x="378177" y="901581"/>
                <a:ext cx="8387645" cy="5565925"/>
              </a:xfrm>
            </p:spPr>
            <p:txBody>
              <a:bodyPr/>
              <a:lstStyle/>
              <a:p>
                <a:r>
                  <a:rPr lang="en-US" sz="1800" dirty="0"/>
                  <a:t>Using a purchased </a:t>
                </a:r>
                <a:r>
                  <a:rPr lang="en-US" sz="1800" b="1" dirty="0">
                    <a:solidFill>
                      <a:srgbClr val="FFC000"/>
                    </a:solidFill>
                  </a:rPr>
                  <a:t>16 M </a:t>
                </a:r>
                <a:r>
                  <a:rPr lang="en-US" sz="1800" dirty="0">
                    <a:solidFill>
                      <a:schemeClr val="accent1">
                        <a:lumMod val="60000"/>
                        <a:lumOff val="40000"/>
                      </a:schemeClr>
                    </a:solidFill>
                  </a:rPr>
                  <a:t>HNO</a:t>
                </a:r>
                <a:r>
                  <a:rPr lang="en-US" sz="1800" baseline="-25000" dirty="0">
                    <a:solidFill>
                      <a:schemeClr val="accent1">
                        <a:lumMod val="60000"/>
                        <a:lumOff val="40000"/>
                      </a:schemeClr>
                    </a:solidFill>
                  </a:rPr>
                  <a:t>3</a:t>
                </a:r>
                <a:r>
                  <a:rPr lang="en-US" sz="1800" dirty="0"/>
                  <a:t> (nitric acid) </a:t>
                </a:r>
                <a:r>
                  <a:rPr lang="en-US" sz="1800" dirty="0">
                    <a:solidFill>
                      <a:srgbClr val="99FF66"/>
                    </a:solidFill>
                  </a:rPr>
                  <a:t>stock</a:t>
                </a:r>
                <a:r>
                  <a:rPr lang="en-US" sz="1800" dirty="0"/>
                  <a:t> </a:t>
                </a:r>
                <a:r>
                  <a:rPr lang="en-US" sz="1800" dirty="0">
                    <a:solidFill>
                      <a:srgbClr val="6699FF"/>
                    </a:solidFill>
                  </a:rPr>
                  <a:t>solution</a:t>
                </a:r>
                <a:r>
                  <a:rPr lang="en-US" sz="1800" dirty="0"/>
                  <a:t>, what volume is needed to prepare </a:t>
                </a:r>
                <a:r>
                  <a:rPr lang="en-US" sz="1800" b="1" dirty="0">
                    <a:solidFill>
                      <a:srgbClr val="FFC000"/>
                    </a:solidFill>
                  </a:rPr>
                  <a:t>8.00 L</a:t>
                </a:r>
                <a:r>
                  <a:rPr lang="en-US" sz="1800" dirty="0"/>
                  <a:t> of a (</a:t>
                </a:r>
                <a:r>
                  <a:rPr lang="en-US" sz="1800" dirty="0">
                    <a:solidFill>
                      <a:srgbClr val="99FF66"/>
                    </a:solidFill>
                  </a:rPr>
                  <a:t>diluted</a:t>
                </a:r>
                <a:r>
                  <a:rPr lang="en-US" sz="1800" dirty="0"/>
                  <a:t>) </a:t>
                </a:r>
                <a:r>
                  <a:rPr lang="en-US" sz="1800" b="1" dirty="0">
                    <a:solidFill>
                      <a:srgbClr val="FFC000"/>
                    </a:solidFill>
                  </a:rPr>
                  <a:t>0.50 M</a:t>
                </a:r>
                <a:r>
                  <a:rPr lang="en-US" sz="1800" dirty="0"/>
                  <a:t> </a:t>
                </a:r>
                <a:r>
                  <a:rPr lang="en-US" sz="1800" dirty="0">
                    <a:solidFill>
                      <a:schemeClr val="accent1">
                        <a:lumMod val="60000"/>
                        <a:lumOff val="40000"/>
                      </a:schemeClr>
                    </a:solidFill>
                  </a:rPr>
                  <a:t>HNO</a:t>
                </a:r>
                <a:r>
                  <a:rPr lang="en-US" sz="1800" baseline="-25000" dirty="0">
                    <a:solidFill>
                      <a:schemeClr val="accent1">
                        <a:lumMod val="60000"/>
                        <a:lumOff val="40000"/>
                      </a:schemeClr>
                    </a:solidFill>
                  </a:rPr>
                  <a:t>3</a:t>
                </a:r>
                <a:r>
                  <a:rPr lang="en-US" sz="1800" dirty="0"/>
                  <a:t> </a:t>
                </a:r>
                <a:r>
                  <a:rPr lang="en-US" sz="1800" dirty="0">
                    <a:solidFill>
                      <a:srgbClr val="6699FF"/>
                    </a:solidFill>
                  </a:rPr>
                  <a:t>solution?</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800" b="0" i="1" smtClean="0">
                        <a:solidFill>
                          <a:srgbClr val="FFFF00"/>
                        </a:solidFill>
                        <a:latin typeface="Cambria Math" panose="02040503050406030204" pitchFamily="18" charset="0"/>
                      </a:rPr>
                      <m:t>𝐶</m:t>
                    </m:r>
                    <m:r>
                      <a:rPr lang="en-US" sz="1800" b="0" i="1" baseline="-25000" smtClean="0">
                        <a:solidFill>
                          <a:srgbClr val="FFFF00"/>
                        </a:solidFill>
                        <a:latin typeface="Cambria Math" panose="02040503050406030204" pitchFamily="18" charset="0"/>
                      </a:rPr>
                      <m:t>1</m:t>
                    </m:r>
                    <m:r>
                      <a:rPr lang="en-US" sz="1800" b="0" i="1" smtClean="0">
                        <a:solidFill>
                          <a:srgbClr val="FFFF00"/>
                        </a:solidFill>
                        <a:latin typeface="Cambria Math" panose="02040503050406030204" pitchFamily="18" charset="0"/>
                      </a:rPr>
                      <m:t>𝑉</m:t>
                    </m:r>
                    <m:r>
                      <a:rPr lang="en-US" sz="1800" b="0" i="1" baseline="-25000" smtClean="0">
                        <a:solidFill>
                          <a:srgbClr val="FFFF00"/>
                        </a:solidFill>
                        <a:latin typeface="Cambria Math" panose="02040503050406030204" pitchFamily="18" charset="0"/>
                      </a:rPr>
                      <m:t>1</m:t>
                    </m:r>
                    <m:r>
                      <a:rPr lang="en-US" sz="1800" b="0" i="1" smtClean="0">
                        <a:solidFill>
                          <a:srgbClr val="FFFF00"/>
                        </a:solidFill>
                        <a:latin typeface="Cambria Math" panose="02040503050406030204" pitchFamily="18" charset="0"/>
                      </a:rPr>
                      <m:t>=</m:t>
                    </m:r>
                    <m:r>
                      <a:rPr lang="en-US" sz="1800" b="0" i="1" smtClean="0">
                        <a:solidFill>
                          <a:srgbClr val="FFFF00"/>
                        </a:solidFill>
                        <a:latin typeface="Cambria Math" panose="02040503050406030204" pitchFamily="18" charset="0"/>
                      </a:rPr>
                      <m:t>𝐶</m:t>
                    </m:r>
                    <m:r>
                      <a:rPr lang="en-US" sz="1800" b="0" i="1" baseline="-25000" smtClean="0">
                        <a:solidFill>
                          <a:srgbClr val="FFFF00"/>
                        </a:solidFill>
                        <a:latin typeface="Cambria Math" panose="02040503050406030204" pitchFamily="18" charset="0"/>
                      </a:rPr>
                      <m:t>2</m:t>
                    </m:r>
                    <m:r>
                      <a:rPr lang="en-US" sz="1800" b="0" i="1" smtClean="0">
                        <a:solidFill>
                          <a:srgbClr val="FFFF00"/>
                        </a:solidFill>
                        <a:latin typeface="Cambria Math" panose="02040503050406030204" pitchFamily="18" charset="0"/>
                      </a:rPr>
                      <m:t>𝑉</m:t>
                    </m:r>
                    <m:r>
                      <a:rPr lang="en-US" sz="1800" b="0" i="1" baseline="-25000" smtClean="0">
                        <a:solidFill>
                          <a:srgbClr val="FFFF00"/>
                        </a:solidFill>
                        <a:latin typeface="Cambria Math" panose="02040503050406030204" pitchFamily="18" charset="0"/>
                      </a:rPr>
                      <m:t>2</m:t>
                    </m:r>
                  </m:oMath>
                </a14:m>
                <a:endParaRPr lang="en-US" b="1"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algebra? </a:t>
                </a:r>
                <a14:m>
                  <m:oMath xmlns:m="http://schemas.openxmlformats.org/officeDocument/2006/math">
                    <m:r>
                      <a:rPr lang="en-US" sz="2000" b="0" i="1" smtClean="0">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1</m:t>
                    </m:r>
                    <m:r>
                      <a:rPr lang="en-US" sz="2000" b="0" i="1" smtClean="0">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b="0" i="1" smtClean="0">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2</m:t>
                        </m:r>
                        <m:r>
                          <a:rPr lang="en-US" sz="2000" b="0" i="1" smtClean="0">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2</m:t>
                        </m:r>
                      </m:num>
                      <m:den>
                        <m:r>
                          <a:rPr lang="en-US" sz="2000" b="0" i="1" smtClean="0">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1</m:t>
                        </m:r>
                      </m:den>
                    </m:f>
                  </m:oMath>
                </a14:m>
                <a:endPar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This is a 16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0.50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32-fold dilution</a:t>
                </a:r>
                <a:endParaRPr lang="en-US" sz="2000" dirty="0">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a:rPr lang="en-US" sz="2000" i="1">
                          <a:solidFill>
                            <a:srgbClr val="FFFF00"/>
                          </a:solidFill>
                          <a:latin typeface="Cambria Math" panose="02040503050406030204" pitchFamily="18" charset="0"/>
                        </a:rPr>
                        <m:t>𝑉</m:t>
                      </m:r>
                      <m:r>
                        <a:rPr lang="en-US" sz="2000" i="1" baseline="-25000">
                          <a:solidFill>
                            <a:srgbClr val="FFFF00"/>
                          </a:solidFill>
                          <a:latin typeface="Cambria Math" panose="02040503050406030204" pitchFamily="18" charset="0"/>
                        </a:rPr>
                        <m:t>1</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b="0" i="0" smtClean="0">
                              <a:solidFill>
                                <a:srgbClr val="FFFF00"/>
                              </a:solidFill>
                              <a:latin typeface="Cambria Math" panose="02040503050406030204" pitchFamily="18" charset="0"/>
                            </a:rPr>
                            <m:t>0.50 </m:t>
                          </m:r>
                          <m:r>
                            <a:rPr lang="en-US" sz="2000" b="0" i="1" smtClean="0">
                              <a:solidFill>
                                <a:srgbClr val="FFFF00"/>
                              </a:solidFill>
                              <a:latin typeface="Cambria Math" panose="02040503050406030204" pitchFamily="18" charset="0"/>
                            </a:rPr>
                            <m:t>𝑀</m:t>
                          </m:r>
                          <m:r>
                            <a:rPr lang="en-US" sz="2000" b="0" i="0" smtClean="0">
                              <a:solidFill>
                                <a:srgbClr val="FFFF00"/>
                              </a:solidFill>
                              <a:latin typeface="Cambria Math" panose="02040503050406030204" pitchFamily="18" charset="0"/>
                            </a:rPr>
                            <m:t> </m:t>
                          </m:r>
                          <m:r>
                            <a:rPr lang="en-US" sz="2000" b="0" i="0" smtClean="0">
                              <a:solidFill>
                                <a:srgbClr val="FFFF00"/>
                              </a:solidFill>
                              <a:latin typeface="Cambria Math" panose="02040503050406030204" pitchFamily="18" charset="0"/>
                              <a:ea typeface="Cambria Math" panose="02040503050406030204" pitchFamily="18" charset="0"/>
                            </a:rPr>
                            <m:t>×</m:t>
                          </m:r>
                          <m:r>
                            <a:rPr lang="en-US" sz="2000" b="0" i="0" smtClean="0">
                              <a:solidFill>
                                <a:srgbClr val="FFFF00"/>
                              </a:solidFill>
                              <a:latin typeface="Cambria Math" panose="02040503050406030204" pitchFamily="18" charset="0"/>
                            </a:rPr>
                            <m:t>8.00 </m:t>
                          </m:r>
                          <m:r>
                            <m:rPr>
                              <m:sty m:val="p"/>
                            </m:rPr>
                            <a:rPr lang="en-US" sz="2000" b="0" i="0" smtClean="0">
                              <a:solidFill>
                                <a:srgbClr val="FFFF00"/>
                              </a:solidFill>
                              <a:latin typeface="Cambria Math" panose="02040503050406030204" pitchFamily="18" charset="0"/>
                            </a:rPr>
                            <m:t>L</m:t>
                          </m:r>
                        </m:num>
                        <m:den>
                          <m:r>
                            <a:rPr lang="en-US" sz="2000" b="0" i="0" smtClean="0">
                              <a:solidFill>
                                <a:srgbClr val="FFFF00"/>
                              </a:solidFill>
                              <a:latin typeface="Cambria Math" panose="02040503050406030204" pitchFamily="18" charset="0"/>
                            </a:rPr>
                            <m:t>16 </m:t>
                          </m:r>
                          <m:r>
                            <a:rPr lang="en-US" sz="2000" b="0" i="1" smtClean="0">
                              <a:solidFill>
                                <a:srgbClr val="FFFF00"/>
                              </a:solidFill>
                              <a:latin typeface="Cambria Math" panose="02040503050406030204" pitchFamily="18" charset="0"/>
                            </a:rPr>
                            <m:t>𝑀</m:t>
                          </m:r>
                        </m:den>
                      </m:f>
                      <m:r>
                        <a:rPr lang="en-US" sz="2000" b="0" i="0" smtClean="0">
                          <a:solidFill>
                            <a:srgbClr val="FFFF00"/>
                          </a:solidFill>
                          <a:latin typeface="Cambria Math" panose="02040503050406030204" pitchFamily="18" charset="0"/>
                        </a:rPr>
                        <m:t>=0.25 </m:t>
                      </m:r>
                      <m:r>
                        <m:rPr>
                          <m:sty m:val="p"/>
                        </m:rPr>
                        <a:rPr lang="en-US" sz="2000" b="0" i="0" smtClean="0">
                          <a:solidFill>
                            <a:srgbClr val="FFFF00"/>
                          </a:solidFill>
                          <a:latin typeface="Cambria Math" panose="02040503050406030204" pitchFamily="18" charset="0"/>
                        </a:rPr>
                        <m:t>L</m:t>
                      </m:r>
                      <m:r>
                        <a:rPr lang="en-US" sz="2000" b="0" i="0" smtClean="0">
                          <a:solidFill>
                            <a:srgbClr val="FFFF00"/>
                          </a:solidFill>
                          <a:latin typeface="Cambria Math" panose="02040503050406030204" pitchFamily="18" charset="0"/>
                        </a:rPr>
                        <m:t>=250 </m:t>
                      </m:r>
                      <m:r>
                        <m:rPr>
                          <m:sty m:val="p"/>
                        </m:rPr>
                        <a:rPr lang="en-US" sz="2000" b="0" i="0" smtClean="0">
                          <a:solidFill>
                            <a:srgbClr val="FFFF00"/>
                          </a:solidFill>
                          <a:latin typeface="Cambria Math" panose="02040503050406030204" pitchFamily="18" charset="0"/>
                        </a:rPr>
                        <m:t>mL</m:t>
                      </m:r>
                      <m:r>
                        <a:rPr lang="en-US" sz="2000" b="0" i="1" smtClean="0">
                          <a:solidFill>
                            <a:srgbClr val="FFFF00"/>
                          </a:solidFill>
                          <a:latin typeface="Cambria Math" panose="02040503050406030204" pitchFamily="18" charset="0"/>
                        </a:rPr>
                        <m:t> </m:t>
                      </m:r>
                    </m:oMath>
                  </m:oMathPara>
                </a14:m>
                <a:endParaRPr lang="en-US" sz="2000" dirty="0"/>
              </a:p>
              <a:p>
                <a:r>
                  <a:rPr lang="en-US" sz="1800" dirty="0"/>
                  <a:t>A </a:t>
                </a:r>
                <a:r>
                  <a:rPr lang="en-US" sz="1800" b="1" dirty="0">
                    <a:solidFill>
                      <a:srgbClr val="FFC000"/>
                    </a:solidFill>
                  </a:rPr>
                  <a:t>76.5 mL </a:t>
                </a:r>
                <a:r>
                  <a:rPr lang="en-US" sz="1800" dirty="0"/>
                  <a:t>volume of </a:t>
                </a:r>
                <a:r>
                  <a:rPr lang="en-US" sz="1800" b="1" dirty="0">
                    <a:solidFill>
                      <a:srgbClr val="FFC000"/>
                    </a:solidFill>
                  </a:rPr>
                  <a:t>0.885 M </a:t>
                </a:r>
                <a:r>
                  <a:rPr lang="en-US" sz="1800" dirty="0">
                    <a:solidFill>
                      <a:schemeClr val="accent1">
                        <a:lumMod val="60000"/>
                        <a:lumOff val="40000"/>
                      </a:schemeClr>
                    </a:solidFill>
                  </a:rPr>
                  <a:t>KBr</a:t>
                </a:r>
                <a:r>
                  <a:rPr lang="en-US" sz="1800" dirty="0"/>
                  <a:t> is in a beaker. What volume water must be added using the appropriate graduated cylinder to make it </a:t>
                </a:r>
                <a:r>
                  <a:rPr lang="en-US" sz="1800" b="1" dirty="0">
                    <a:solidFill>
                      <a:srgbClr val="FFC000"/>
                    </a:solidFill>
                  </a:rPr>
                  <a:t>0.500 M </a:t>
                </a:r>
                <a:r>
                  <a:rPr lang="en-US" sz="1800" dirty="0">
                    <a:solidFill>
                      <a:schemeClr val="accent1">
                        <a:lumMod val="60000"/>
                        <a:lumOff val="40000"/>
                      </a:schemeClr>
                    </a:solidFill>
                  </a:rPr>
                  <a:t>KBr</a:t>
                </a:r>
                <a:r>
                  <a:rPr lang="en-US" sz="1800" dirty="0"/>
                  <a:t>?</a:t>
                </a:r>
                <a:endParaRPr lang="en-US" sz="1800" dirty="0">
                  <a:solidFill>
                    <a:srgbClr val="6699FF"/>
                  </a:solidFill>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a:rPr lang="en-US" sz="1800" i="1">
                        <a:solidFill>
                          <a:srgbClr val="FFFF00"/>
                        </a:solidFill>
                        <a:latin typeface="Cambria Math" panose="02040503050406030204" pitchFamily="18" charset="0"/>
                      </a:rPr>
                      <m:t>𝐶</m:t>
                    </m:r>
                    <m:r>
                      <a:rPr lang="en-US" sz="1800" i="1" baseline="-25000">
                        <a:solidFill>
                          <a:srgbClr val="FFFF00"/>
                        </a:solidFill>
                        <a:latin typeface="Cambria Math" panose="02040503050406030204" pitchFamily="18" charset="0"/>
                      </a:rPr>
                      <m:t>1</m:t>
                    </m:r>
                    <m:r>
                      <a:rPr lang="en-US" sz="1800" i="1">
                        <a:solidFill>
                          <a:srgbClr val="FFFF00"/>
                        </a:solidFill>
                        <a:latin typeface="Cambria Math" panose="02040503050406030204" pitchFamily="18" charset="0"/>
                      </a:rPr>
                      <m:t>𝑉</m:t>
                    </m:r>
                    <m:r>
                      <a:rPr lang="en-US" sz="1800" i="1" baseline="-25000">
                        <a:solidFill>
                          <a:srgbClr val="FFFF00"/>
                        </a:solidFill>
                        <a:latin typeface="Cambria Math" panose="02040503050406030204" pitchFamily="18" charset="0"/>
                      </a:rPr>
                      <m:t>1</m:t>
                    </m:r>
                    <m:r>
                      <a:rPr lang="en-US" sz="1800" i="1">
                        <a:solidFill>
                          <a:srgbClr val="FFFF00"/>
                        </a:solidFill>
                        <a:latin typeface="Cambria Math" panose="02040503050406030204" pitchFamily="18" charset="0"/>
                      </a:rPr>
                      <m:t>=</m:t>
                    </m:r>
                    <m:r>
                      <a:rPr lang="en-US" sz="1800" i="1">
                        <a:solidFill>
                          <a:srgbClr val="FFFF00"/>
                        </a:solidFill>
                        <a:latin typeface="Cambria Math" panose="02040503050406030204" pitchFamily="18" charset="0"/>
                      </a:rPr>
                      <m:t>𝐶</m:t>
                    </m:r>
                    <m:r>
                      <a:rPr lang="en-US" sz="1800" i="1" baseline="-25000">
                        <a:solidFill>
                          <a:srgbClr val="FFFF00"/>
                        </a:solidFill>
                        <a:latin typeface="Cambria Math" panose="02040503050406030204" pitchFamily="18" charset="0"/>
                      </a:rPr>
                      <m:t>2</m:t>
                    </m:r>
                    <m:r>
                      <a:rPr lang="en-US" sz="1800" i="1">
                        <a:solidFill>
                          <a:srgbClr val="FFFF00"/>
                        </a:solidFill>
                        <a:latin typeface="Cambria Math" panose="02040503050406030204" pitchFamily="18" charset="0"/>
                      </a:rPr>
                      <m:t>𝑉</m:t>
                    </m:r>
                    <m:r>
                      <a:rPr lang="en-US" sz="1800" i="1" baseline="-25000">
                        <a:solidFill>
                          <a:srgbClr val="FFFF00"/>
                        </a:solidFill>
                        <a:latin typeface="Cambria Math" panose="02040503050406030204" pitchFamily="18" charset="0"/>
                      </a:rPr>
                      <m:t>2</m:t>
                    </m:r>
                  </m:oMath>
                </a14:m>
                <a:endParaRPr lang="en-US" sz="2000" b="1" baseline="-250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algebra? </a:t>
                </a:r>
                <a14:m>
                  <m:oMath xmlns:m="http://schemas.openxmlformats.org/officeDocument/2006/math">
                    <m:r>
                      <a:rPr lang="en-US" sz="2000" i="1">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2</m:t>
                    </m:r>
                    <m:r>
                      <a:rPr lang="en-US" sz="2000" i="1">
                        <a:solidFill>
                          <a:srgbClr val="FFFF00"/>
                        </a:solidFill>
                        <a:latin typeface="Cambria Math" panose="02040503050406030204" pitchFamily="18" charset="0"/>
                      </a:rPr>
                      <m:t>=</m:t>
                    </m:r>
                    <m:f>
                      <m:fPr>
                        <m:ctrlPr>
                          <a:rPr lang="en-US" sz="2000" i="1">
                            <a:solidFill>
                              <a:srgbClr val="FFFF00"/>
                            </a:solidFill>
                            <a:latin typeface="Cambria Math" panose="02040503050406030204" pitchFamily="18" charset="0"/>
                          </a:rPr>
                        </m:ctrlPr>
                      </m:fPr>
                      <m:num>
                        <m:r>
                          <a:rPr lang="en-US" sz="2000" i="1">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1</m:t>
                        </m:r>
                        <m:r>
                          <a:rPr lang="en-US" sz="2000" i="1">
                            <a:solidFill>
                              <a:srgbClr val="FFFF00"/>
                            </a:solidFill>
                            <a:latin typeface="Cambria Math" panose="02040503050406030204" pitchFamily="18" charset="0"/>
                          </a:rPr>
                          <m:t>𝑉</m:t>
                        </m:r>
                        <m:r>
                          <a:rPr lang="en-US" sz="2000" b="0" i="1" baseline="-25000" smtClean="0">
                            <a:solidFill>
                              <a:srgbClr val="FFFF00"/>
                            </a:solidFill>
                            <a:latin typeface="Cambria Math" panose="02040503050406030204" pitchFamily="18" charset="0"/>
                          </a:rPr>
                          <m:t>1</m:t>
                        </m:r>
                      </m:num>
                      <m:den>
                        <m:r>
                          <a:rPr lang="en-US" sz="2000" i="1">
                            <a:solidFill>
                              <a:srgbClr val="FFFF00"/>
                            </a:solidFill>
                            <a:latin typeface="Cambria Math" panose="02040503050406030204" pitchFamily="18" charset="0"/>
                          </a:rPr>
                          <m:t>𝐶</m:t>
                        </m:r>
                        <m:r>
                          <a:rPr lang="en-US" sz="2000" b="0" i="1" baseline="-25000" smtClean="0">
                            <a:solidFill>
                              <a:srgbClr val="FFFF00"/>
                            </a:solidFill>
                            <a:latin typeface="Cambria Math" panose="02040503050406030204" pitchFamily="18" charset="0"/>
                          </a:rPr>
                          <m:t>2</m:t>
                        </m:r>
                      </m:den>
                    </m:f>
                  </m:oMath>
                </a14:m>
                <a:endPar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This is a 0.885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 </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0.500 </a:t>
                </a:r>
                <a:r>
                  <a:rPr lang="en-US" sz="1800" i="1"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M</a:t>
                </a: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 = 1.77-fold dilution</a:t>
                </a:r>
                <a:endParaRPr lang="en-US" sz="2000" dirty="0">
                  <a:sym typeface="Wingdings" panose="05000000000000000000" pitchFamily="2" charset="2"/>
                </a:endParaRPr>
              </a:p>
              <a:p>
                <a:pPr marL="511175" indent="-511175" algn="ctr">
                  <a:buClr>
                    <a:srgbClr val="FFFF00"/>
                  </a:buClr>
                  <a:buNone/>
                </a:pPr>
                <a14:m>
                  <m:oMathPara xmlns:m="http://schemas.openxmlformats.org/officeDocument/2006/math">
                    <m:oMathParaPr>
                      <m:jc m:val="centerGroup"/>
                    </m:oMathParaPr>
                    <m:oMath xmlns:m="http://schemas.openxmlformats.org/officeDocument/2006/math">
                      <m:r>
                        <a:rPr lang="en-US" sz="1800" i="1">
                          <a:solidFill>
                            <a:srgbClr val="FFFF00"/>
                          </a:solidFill>
                          <a:latin typeface="Cambria Math" panose="02040503050406030204" pitchFamily="18" charset="0"/>
                        </a:rPr>
                        <m:t>𝑉</m:t>
                      </m:r>
                      <m:r>
                        <a:rPr lang="en-US" sz="1800" b="0" i="1" baseline="-25000" smtClean="0">
                          <a:solidFill>
                            <a:srgbClr val="FFFF00"/>
                          </a:solidFill>
                          <a:latin typeface="Cambria Math" panose="02040503050406030204" pitchFamily="18" charset="0"/>
                        </a:rPr>
                        <m:t>2</m:t>
                      </m:r>
                      <m:r>
                        <a:rPr lang="en-US" sz="1800" i="1">
                          <a:solidFill>
                            <a:srgbClr val="FFFF00"/>
                          </a:solidFill>
                          <a:latin typeface="Cambria Math" panose="02040503050406030204" pitchFamily="18" charset="0"/>
                        </a:rPr>
                        <m:t>=</m:t>
                      </m:r>
                      <m:f>
                        <m:fPr>
                          <m:ctrlPr>
                            <a:rPr lang="en-US" sz="1800" i="1">
                              <a:solidFill>
                                <a:srgbClr val="FFFF00"/>
                              </a:solidFill>
                              <a:latin typeface="Cambria Math" panose="02040503050406030204" pitchFamily="18" charset="0"/>
                            </a:rPr>
                          </m:ctrlPr>
                        </m:fPr>
                        <m:num>
                          <m:r>
                            <a:rPr lang="en-US" sz="1800" b="0" i="0" smtClean="0">
                              <a:solidFill>
                                <a:srgbClr val="FFFF00"/>
                              </a:solidFill>
                              <a:latin typeface="Cambria Math" panose="02040503050406030204" pitchFamily="18" charset="0"/>
                            </a:rPr>
                            <m:t>0.885</m:t>
                          </m:r>
                          <m:r>
                            <a:rPr lang="en-US" sz="1800">
                              <a:solidFill>
                                <a:srgbClr val="FFFF00"/>
                              </a:solidFill>
                              <a:latin typeface="Cambria Math" panose="02040503050406030204" pitchFamily="18" charset="0"/>
                            </a:rPr>
                            <m:t> </m:t>
                          </m:r>
                          <m:r>
                            <a:rPr lang="en-US" sz="1800" i="1">
                              <a:solidFill>
                                <a:srgbClr val="FFFF00"/>
                              </a:solidFill>
                              <a:latin typeface="Cambria Math" panose="02040503050406030204" pitchFamily="18" charset="0"/>
                            </a:rPr>
                            <m:t>𝑀</m:t>
                          </m:r>
                          <m:r>
                            <a:rPr lang="en-US" sz="1800">
                              <a:solidFill>
                                <a:srgbClr val="FFFF00"/>
                              </a:solidFill>
                              <a:latin typeface="Cambria Math" panose="02040503050406030204" pitchFamily="18" charset="0"/>
                            </a:rPr>
                            <m:t> </m:t>
                          </m:r>
                          <m:r>
                            <a:rPr lang="en-US" sz="1800">
                              <a:solidFill>
                                <a:srgbClr val="FFFF00"/>
                              </a:solidFill>
                              <a:latin typeface="Cambria Math" panose="02040503050406030204" pitchFamily="18" charset="0"/>
                              <a:ea typeface="Cambria Math" panose="02040503050406030204" pitchFamily="18" charset="0"/>
                            </a:rPr>
                            <m:t>×</m:t>
                          </m:r>
                          <m:r>
                            <a:rPr lang="en-US" sz="1800" b="0" i="0" smtClean="0">
                              <a:solidFill>
                                <a:srgbClr val="FFFF00"/>
                              </a:solidFill>
                              <a:latin typeface="Cambria Math" panose="02040503050406030204" pitchFamily="18" charset="0"/>
                            </a:rPr>
                            <m:t>76.5</m:t>
                          </m:r>
                          <m:r>
                            <a:rPr lang="en-US" sz="1800">
                              <a:solidFill>
                                <a:srgbClr val="FFFF00"/>
                              </a:solidFill>
                              <a:latin typeface="Cambria Math" panose="02040503050406030204" pitchFamily="18" charset="0"/>
                            </a:rPr>
                            <m:t> </m:t>
                          </m:r>
                          <m:r>
                            <m:rPr>
                              <m:sty m:val="p"/>
                            </m:rPr>
                            <a:rPr lang="en-US" sz="1800" b="0" i="0" smtClean="0">
                              <a:solidFill>
                                <a:srgbClr val="FFFF00"/>
                              </a:solidFill>
                              <a:latin typeface="Cambria Math" panose="02040503050406030204" pitchFamily="18" charset="0"/>
                            </a:rPr>
                            <m:t>mL</m:t>
                          </m:r>
                        </m:num>
                        <m:den>
                          <m:r>
                            <a:rPr lang="en-US" sz="1800" b="0" i="1" smtClean="0">
                              <a:solidFill>
                                <a:srgbClr val="FFFF00"/>
                              </a:solidFill>
                              <a:latin typeface="Cambria Math" panose="02040503050406030204" pitchFamily="18" charset="0"/>
                            </a:rPr>
                            <m:t>0.500 </m:t>
                          </m:r>
                          <m:r>
                            <a:rPr lang="en-US" sz="1800" b="0" i="1" smtClean="0">
                              <a:solidFill>
                                <a:srgbClr val="FFFF00"/>
                              </a:solidFill>
                              <a:latin typeface="Cambria Math" panose="02040503050406030204" pitchFamily="18" charset="0"/>
                            </a:rPr>
                            <m:t>𝑀</m:t>
                          </m:r>
                        </m:den>
                      </m:f>
                      <m:r>
                        <a:rPr lang="en-US" sz="1800">
                          <a:solidFill>
                            <a:srgbClr val="FFFF00"/>
                          </a:solidFill>
                          <a:latin typeface="Cambria Math" panose="02040503050406030204" pitchFamily="18" charset="0"/>
                        </a:rPr>
                        <m:t>=</m:t>
                      </m:r>
                      <m:r>
                        <a:rPr lang="en-US" sz="1800" b="0" i="0" smtClean="0">
                          <a:solidFill>
                            <a:srgbClr val="FFFF00"/>
                          </a:solidFill>
                          <a:latin typeface="Cambria Math" panose="02040503050406030204" pitchFamily="18" charset="0"/>
                        </a:rPr>
                        <m:t>135</m:t>
                      </m:r>
                      <m:r>
                        <a:rPr lang="en-US" sz="1800">
                          <a:solidFill>
                            <a:srgbClr val="FFFF00"/>
                          </a:solidFill>
                          <a:latin typeface="Cambria Math" panose="02040503050406030204" pitchFamily="18" charset="0"/>
                        </a:rPr>
                        <m:t> </m:t>
                      </m:r>
                      <m:r>
                        <m:rPr>
                          <m:sty m:val="p"/>
                        </m:rPr>
                        <a:rPr lang="en-US" sz="1800">
                          <a:solidFill>
                            <a:srgbClr val="FFFF00"/>
                          </a:solidFill>
                          <a:latin typeface="Cambria Math" panose="02040503050406030204" pitchFamily="18" charset="0"/>
                        </a:rPr>
                        <m:t>mL</m:t>
                      </m:r>
                      <m:r>
                        <a:rPr lang="en-US" sz="1800" i="1">
                          <a:solidFill>
                            <a:srgbClr val="FFFF00"/>
                          </a:solidFill>
                          <a:latin typeface="Cambria Math" panose="02040503050406030204" pitchFamily="18" charset="0"/>
                        </a:rPr>
                        <m:t> </m:t>
                      </m:r>
                    </m:oMath>
                  </m:oMathPara>
                </a14:m>
                <a:endParaRPr lang="en-US" sz="1800" dirty="0"/>
              </a:p>
              <a:p>
                <a:pPr marL="511175" indent="-511175" algn="ctr">
                  <a:buClr>
                    <a:srgbClr val="FFFF00"/>
                  </a:buClr>
                  <a:buNone/>
                </a:pPr>
                <a:r>
                  <a:rPr lang="en-US" sz="1600" b="1" dirty="0">
                    <a:solidFill>
                      <a:srgbClr val="FF5050"/>
                    </a:solidFill>
                  </a:rPr>
                  <a:t>It was not necessary to convert </a:t>
                </a:r>
                <a:r>
                  <a:rPr lang="en-US" sz="1600" b="1" i="1" dirty="0">
                    <a:solidFill>
                      <a:srgbClr val="FF5050"/>
                    </a:solidFill>
                  </a:rPr>
                  <a:t>V</a:t>
                </a:r>
                <a:r>
                  <a:rPr lang="en-US" sz="1600" b="1" baseline="-25000" dirty="0">
                    <a:solidFill>
                      <a:srgbClr val="FF5050"/>
                    </a:solidFill>
                  </a:rPr>
                  <a:t>1</a:t>
                </a:r>
                <a:r>
                  <a:rPr lang="en-US" sz="1600" b="1" dirty="0">
                    <a:solidFill>
                      <a:srgbClr val="FF5050"/>
                    </a:solidFill>
                  </a:rPr>
                  <a:t> to liters since concentrations cancel</a:t>
                </a:r>
              </a:p>
            </p:txBody>
          </p:sp>
        </mc:Choice>
        <mc:Fallback xmlns="">
          <p:sp>
            <p:nvSpPr>
              <p:cNvPr id="5" name="Content Placeholder 4">
                <a:extLst>
                  <a:ext uri="{FF2B5EF4-FFF2-40B4-BE49-F238E27FC236}">
                    <a16:creationId xmlns:a16="http://schemas.microsoft.com/office/drawing/2014/main" id="{7C424EBA-0312-241C-6117-C054A9608F9E}"/>
                  </a:ext>
                </a:extLst>
              </p:cNvPr>
              <p:cNvSpPr>
                <a:spLocks noGrp="1" noRot="1" noChangeAspect="1" noMove="1" noResize="1" noEditPoints="1" noAdjustHandles="1" noChangeArrowheads="1" noChangeShapeType="1" noTextEdit="1"/>
              </p:cNvSpPr>
              <p:nvPr>
                <p:ph idx="1"/>
              </p:nvPr>
            </p:nvSpPr>
            <p:spPr>
              <a:xfrm>
                <a:off x="378177" y="901581"/>
                <a:ext cx="8387645" cy="5565925"/>
              </a:xfrm>
              <a:blipFill>
                <a:blip r:embed="rId2"/>
                <a:stretch>
                  <a:fillRect l="-581" t="-657" b="-1095"/>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2A004802-78E6-6B14-18A8-415DB6CA62A0}"/>
              </a:ext>
            </a:extLst>
          </p:cNvPr>
          <p:cNvSpPr>
            <a:spLocks noGrp="1"/>
          </p:cNvSpPr>
          <p:nvPr>
            <p:ph type="sldNum" sz="quarter" idx="10"/>
          </p:nvPr>
        </p:nvSpPr>
        <p:spPr/>
        <p:txBody>
          <a:bodyPr/>
          <a:lstStyle/>
          <a:p>
            <a:fld id="{48B47BF4-C530-47F3-8F78-E261EA428483}" type="slidenum">
              <a:rPr lang="en-US" smtClean="0"/>
              <a:pPr/>
              <a:t>42</a:t>
            </a:fld>
            <a:endParaRPr lang="en-US" dirty="0"/>
          </a:p>
        </p:txBody>
      </p:sp>
    </p:spTree>
    <p:extLst>
      <p:ext uri="{BB962C8B-B14F-4D97-AF65-F5344CB8AC3E}">
        <p14:creationId xmlns:p14="http://schemas.microsoft.com/office/powerpoint/2010/main" val="2648172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3A5B4-7474-D2C5-009C-53BCC547D1D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DEA290-E83A-3BE9-7A57-B3179565E995}"/>
              </a:ext>
            </a:extLst>
          </p:cNvPr>
          <p:cNvSpPr>
            <a:spLocks noGrp="1"/>
          </p:cNvSpPr>
          <p:nvPr>
            <p:ph type="title"/>
          </p:nvPr>
        </p:nvSpPr>
        <p:spPr>
          <a:xfrm>
            <a:off x="372533" y="177860"/>
            <a:ext cx="8421512" cy="769441"/>
          </a:xfrm>
        </p:spPr>
        <p:txBody>
          <a:bodyPr/>
          <a:lstStyle/>
          <a:p>
            <a:r>
              <a:rPr lang="en-US" sz="4400" dirty="0"/>
              <a:t>Colligative Properties: Molality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4034536-FE4A-843E-360E-44E1FAB2B254}"/>
                  </a:ext>
                </a:extLst>
              </p:cNvPr>
              <p:cNvSpPr>
                <a:spLocks noGrp="1"/>
              </p:cNvSpPr>
              <p:nvPr>
                <p:ph idx="1"/>
              </p:nvPr>
            </p:nvSpPr>
            <p:spPr>
              <a:xfrm>
                <a:off x="378177" y="1129723"/>
                <a:ext cx="8387645" cy="5383503"/>
              </a:xfrm>
            </p:spPr>
            <p:txBody>
              <a:bodyPr/>
              <a:lstStyle/>
              <a:p>
                <a:r>
                  <a:rPr lang="en-US" b="1" dirty="0">
                    <a:solidFill>
                      <a:srgbClr val="00FF00"/>
                    </a:solidFill>
                  </a:rPr>
                  <a:t>Colligative properties </a:t>
                </a:r>
                <a:r>
                  <a:rPr lang="en-US" dirty="0"/>
                  <a:t>are about what happens to a </a:t>
                </a:r>
                <a:r>
                  <a:rPr lang="en-US" dirty="0">
                    <a:solidFill>
                      <a:srgbClr val="FF00FF"/>
                    </a:solidFill>
                  </a:rPr>
                  <a:t>solvent</a:t>
                </a:r>
                <a:r>
                  <a:rPr lang="en-US" dirty="0"/>
                  <a:t> at different </a:t>
                </a:r>
                <a:r>
                  <a:rPr lang="en-US" dirty="0">
                    <a:solidFill>
                      <a:srgbClr val="CC99FF"/>
                    </a:solidFill>
                  </a:rPr>
                  <a:t>solute</a:t>
                </a:r>
                <a:r>
                  <a:rPr lang="en-US" dirty="0"/>
                  <a:t> concentrations</a:t>
                </a:r>
              </a:p>
              <a:p>
                <a:pPr marL="231775" lvl="1" indent="0" algn="ctr">
                  <a:buNone/>
                </a:pPr>
                <a:r>
                  <a:rPr lang="en-US" sz="2400" i="1" dirty="0">
                    <a:solidFill>
                      <a:srgbClr val="FFFF00"/>
                    </a:solidFill>
                    <a:latin typeface="Times New Roman" panose="02020603050405020304" pitchFamily="18" charset="0"/>
                    <a:cs typeface="Times New Roman" panose="02020603050405020304" pitchFamily="18" charset="0"/>
                  </a:rPr>
                  <a:t>not related to the compound [type] itself</a:t>
                </a:r>
              </a:p>
              <a:p>
                <a:r>
                  <a:rPr lang="en-US" dirty="0"/>
                  <a:t>This is about number of particles of solute to particles of solvent</a:t>
                </a:r>
              </a:p>
              <a:p>
                <a:pPr lvl="1"/>
                <a:r>
                  <a:rPr lang="en-US" sz="1800" dirty="0"/>
                  <a:t>When molecules dissolve, molecule number = particle number</a:t>
                </a:r>
              </a:p>
              <a:p>
                <a:pPr lvl="1"/>
                <a:r>
                  <a:rPr lang="en-US" sz="1800" dirty="0"/>
                  <a:t>When ionic compounds dissolve, ion number is twice or more the formula unit (particle) number</a:t>
                </a:r>
              </a:p>
              <a:p>
                <a:r>
                  <a:rPr lang="en-US" dirty="0"/>
                  <a:t>A concentration (</a:t>
                </a:r>
                <a:r>
                  <a:rPr lang="en-US" dirty="0">
                    <a:solidFill>
                      <a:srgbClr val="CC99FF"/>
                    </a:solidFill>
                  </a:rPr>
                  <a:t>solute</a:t>
                </a:r>
                <a:r>
                  <a:rPr lang="en-US" dirty="0"/>
                  <a:t> in the </a:t>
                </a:r>
                <a:r>
                  <a:rPr lang="en-US" dirty="0">
                    <a:solidFill>
                      <a:srgbClr val="6699FF"/>
                    </a:solidFill>
                  </a:rPr>
                  <a:t>solution</a:t>
                </a:r>
                <a:r>
                  <a:rPr lang="en-US" dirty="0"/>
                  <a:t>) called </a:t>
                </a:r>
                <a:r>
                  <a:rPr lang="en-US" b="1" dirty="0">
                    <a:solidFill>
                      <a:srgbClr val="00FF00"/>
                    </a:solidFill>
                  </a:rPr>
                  <a:t>molality</a:t>
                </a:r>
                <a:r>
                  <a:rPr lang="en-US" dirty="0"/>
                  <a:t> is useful here</a:t>
                </a:r>
              </a:p>
              <a:p>
                <a:pPr marL="231775" lvl="1" indent="0">
                  <a:buNone/>
                </a:pPr>
                <a14:m>
                  <m:oMathPara xmlns:m="http://schemas.openxmlformats.org/officeDocument/2006/math">
                    <m:oMathParaPr>
                      <m:jc m:val="centerGroup"/>
                    </m:oMathParaPr>
                    <m:oMath xmlns:m="http://schemas.openxmlformats.org/officeDocument/2006/math">
                      <m:r>
                        <a:rPr lang="en-US" b="1" i="0" smtClean="0">
                          <a:solidFill>
                            <a:srgbClr val="FFFF00"/>
                          </a:solidFill>
                          <a:latin typeface="Cambria Math" panose="02040503050406030204" pitchFamily="18" charset="0"/>
                        </a:rPr>
                        <m:t>𝐦𝐨𝐥𝐚𝐥𝐢𝐭𝐲</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𝑚</m:t>
                      </m:r>
                      <m:r>
                        <a:rPr lang="en-US" b="0" i="1" smtClean="0">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b="0" i="0" smtClean="0">
                              <a:solidFill>
                                <a:srgbClr val="FFFF00"/>
                              </a:solidFill>
                              <a:latin typeface="Cambria Math" panose="02040503050406030204" pitchFamily="18" charset="0"/>
                            </a:rPr>
                            <m:t>moles</m:t>
                          </m:r>
                          <m:r>
                            <a:rPr lang="en-US" b="0" i="0" smtClean="0">
                              <a:solidFill>
                                <a:srgbClr val="FFFF00"/>
                              </a:solidFill>
                              <a:latin typeface="Cambria Math" panose="02040503050406030204" pitchFamily="18" charset="0"/>
                            </a:rPr>
                            <m:t> </m:t>
                          </m:r>
                          <m:r>
                            <m:rPr>
                              <m:sty m:val="p"/>
                            </m:rPr>
                            <a:rPr lang="en-US" b="0" i="0" smtClean="0">
                              <a:solidFill>
                                <a:srgbClr val="CC99FF"/>
                              </a:solidFill>
                              <a:latin typeface="Cambria Math" panose="02040503050406030204" pitchFamily="18" charset="0"/>
                            </a:rPr>
                            <m:t>solute</m:t>
                          </m:r>
                        </m:num>
                        <m:den>
                          <m:r>
                            <m:rPr>
                              <m:sty m:val="p"/>
                            </m:rPr>
                            <a:rPr lang="en-US" b="0" i="0" smtClean="0">
                              <a:solidFill>
                                <a:srgbClr val="FFFF00"/>
                              </a:solidFill>
                              <a:latin typeface="Cambria Math" panose="02040503050406030204" pitchFamily="18" charset="0"/>
                            </a:rPr>
                            <m:t>kilograms</m:t>
                          </m:r>
                          <m:r>
                            <a:rPr lang="en-US" b="0" i="0" smtClean="0">
                              <a:solidFill>
                                <a:srgbClr val="FFFF00"/>
                              </a:solidFill>
                              <a:latin typeface="Cambria Math" panose="02040503050406030204" pitchFamily="18" charset="0"/>
                            </a:rPr>
                            <m:t> </m:t>
                          </m:r>
                          <m:r>
                            <m:rPr>
                              <m:sty m:val="p"/>
                            </m:rPr>
                            <a:rPr lang="en-US" b="0" i="0" smtClean="0">
                              <a:solidFill>
                                <a:srgbClr val="FF00FF"/>
                              </a:solidFill>
                              <a:latin typeface="Cambria Math" panose="02040503050406030204" pitchFamily="18" charset="0"/>
                            </a:rPr>
                            <m:t>solvent</m:t>
                          </m:r>
                        </m:den>
                      </m:f>
                    </m:oMath>
                  </m:oMathPara>
                </a14:m>
                <a:endParaRPr lang="en-US" dirty="0"/>
              </a:p>
              <a:p>
                <a:pPr marL="231775" lvl="1" indent="0">
                  <a:buNone/>
                </a:pPr>
                <a:r>
                  <a:rPr lang="en-US" dirty="0"/>
                  <a:t>Note that the </a:t>
                </a:r>
                <a:r>
                  <a:rPr lang="en-US" b="1" dirty="0">
                    <a:solidFill>
                      <a:schemeClr val="accent1">
                        <a:lumMod val="60000"/>
                        <a:lumOff val="40000"/>
                      </a:schemeClr>
                    </a:solidFill>
                  </a:rPr>
                  <a:t>mass</a:t>
                </a:r>
                <a:r>
                  <a:rPr lang="en-US" dirty="0"/>
                  <a:t> in </a:t>
                </a:r>
                <a:r>
                  <a:rPr lang="en-US" dirty="0">
                    <a:solidFill>
                      <a:schemeClr val="accent1">
                        <a:lumMod val="60000"/>
                        <a:lumOff val="40000"/>
                      </a:schemeClr>
                    </a:solidFill>
                  </a:rPr>
                  <a:t>KILOGRAMS</a:t>
                </a:r>
                <a:r>
                  <a:rPr lang="en-US" dirty="0"/>
                  <a:t> of the </a:t>
                </a:r>
                <a:r>
                  <a:rPr lang="en-US" dirty="0">
                    <a:solidFill>
                      <a:srgbClr val="FF00FF"/>
                    </a:solidFill>
                  </a:rPr>
                  <a:t>solvent</a:t>
                </a:r>
                <a:r>
                  <a:rPr lang="en-US" dirty="0"/>
                  <a:t> and NOT the </a:t>
                </a:r>
                <a:r>
                  <a:rPr lang="en-US" dirty="0">
                    <a:solidFill>
                      <a:srgbClr val="6699FF"/>
                    </a:solidFill>
                  </a:rPr>
                  <a:t>solution</a:t>
                </a:r>
                <a:r>
                  <a:rPr lang="en-US" dirty="0"/>
                  <a:t> is utilized in the definition</a:t>
                </a:r>
              </a:p>
              <a:p>
                <a:pPr lvl="1"/>
                <a:endParaRPr lang="en-US" dirty="0"/>
              </a:p>
            </p:txBody>
          </p:sp>
        </mc:Choice>
        <mc:Fallback xmlns="">
          <p:sp>
            <p:nvSpPr>
              <p:cNvPr id="5" name="Content Placeholder 4">
                <a:extLst>
                  <a:ext uri="{FF2B5EF4-FFF2-40B4-BE49-F238E27FC236}">
                    <a16:creationId xmlns:a16="http://schemas.microsoft.com/office/drawing/2014/main" id="{24034536-FE4A-843E-360E-44E1FAB2B254}"/>
                  </a:ext>
                </a:extLst>
              </p:cNvPr>
              <p:cNvSpPr>
                <a:spLocks noGrp="1" noRot="1" noChangeAspect="1" noMove="1" noResize="1" noEditPoints="1" noAdjustHandles="1" noChangeArrowheads="1" noChangeShapeType="1" noTextEdit="1"/>
              </p:cNvSpPr>
              <p:nvPr>
                <p:ph idx="1"/>
              </p:nvPr>
            </p:nvSpPr>
            <p:spPr>
              <a:xfrm>
                <a:off x="378177" y="1129723"/>
                <a:ext cx="8387645" cy="5383503"/>
              </a:xfrm>
              <a:blipFill>
                <a:blip r:embed="rId2"/>
                <a:stretch>
                  <a:fillRect l="-1090" t="-9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3681F55-DC3C-740A-D5E5-1C3FAA5A2955}"/>
              </a:ext>
            </a:extLst>
          </p:cNvPr>
          <p:cNvSpPr>
            <a:spLocks noGrp="1"/>
          </p:cNvSpPr>
          <p:nvPr>
            <p:ph type="sldNum" sz="quarter" idx="10"/>
          </p:nvPr>
        </p:nvSpPr>
        <p:spPr/>
        <p:txBody>
          <a:bodyPr/>
          <a:lstStyle/>
          <a:p>
            <a:fld id="{48B47BF4-C530-47F3-8F78-E261EA428483}" type="slidenum">
              <a:rPr lang="en-US" smtClean="0"/>
              <a:pPr/>
              <a:t>43</a:t>
            </a:fld>
            <a:endParaRPr lang="en-US" dirty="0"/>
          </a:p>
        </p:txBody>
      </p:sp>
    </p:spTree>
    <p:extLst>
      <p:ext uri="{BB962C8B-B14F-4D97-AF65-F5344CB8AC3E}">
        <p14:creationId xmlns:p14="http://schemas.microsoft.com/office/powerpoint/2010/main" val="26578786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37416-1C4F-60A7-E28B-AD79831ABF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A44031-1564-1792-CEEC-A25925177890}"/>
              </a:ext>
            </a:extLst>
          </p:cNvPr>
          <p:cNvSpPr>
            <a:spLocks noGrp="1"/>
          </p:cNvSpPr>
          <p:nvPr>
            <p:ph type="title"/>
          </p:nvPr>
        </p:nvSpPr>
        <p:spPr>
          <a:xfrm>
            <a:off x="372533" y="177860"/>
            <a:ext cx="8421512" cy="769441"/>
          </a:xfrm>
        </p:spPr>
        <p:txBody>
          <a:bodyPr/>
          <a:lstStyle/>
          <a:p>
            <a:r>
              <a:rPr lang="en-US" sz="4400" dirty="0"/>
              <a:t>Practice: Molality</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95B101A1-A3CD-CAD9-2734-B492BB9EDF5C}"/>
                  </a:ext>
                </a:extLst>
              </p:cNvPr>
              <p:cNvSpPr>
                <a:spLocks noGrp="1"/>
              </p:cNvSpPr>
              <p:nvPr>
                <p:ph idx="1"/>
              </p:nvPr>
            </p:nvSpPr>
            <p:spPr>
              <a:xfrm>
                <a:off x="378177" y="1129723"/>
                <a:ext cx="8387645" cy="5383503"/>
              </a:xfrm>
            </p:spPr>
            <p:txBody>
              <a:bodyPr/>
              <a:lstStyle/>
              <a:p>
                <a:r>
                  <a:rPr lang="en-US" b="1" dirty="0">
                    <a:solidFill>
                      <a:srgbClr val="FFC000"/>
                    </a:solidFill>
                  </a:rPr>
                  <a:t>42.23 g </a:t>
                </a:r>
                <a:r>
                  <a:rPr lang="en-US" dirty="0">
                    <a:solidFill>
                      <a:schemeClr val="accent1">
                        <a:lumMod val="60000"/>
                        <a:lumOff val="40000"/>
                      </a:schemeClr>
                    </a:solidFill>
                  </a:rPr>
                  <a:t>NH</a:t>
                </a:r>
                <a:r>
                  <a:rPr lang="en-US" baseline="-25000" dirty="0">
                    <a:solidFill>
                      <a:schemeClr val="accent1">
                        <a:lumMod val="60000"/>
                        <a:lumOff val="40000"/>
                      </a:schemeClr>
                    </a:solidFill>
                  </a:rPr>
                  <a:t>4</a:t>
                </a:r>
                <a:r>
                  <a:rPr lang="en-US" dirty="0">
                    <a:solidFill>
                      <a:schemeClr val="accent1">
                        <a:lumMod val="60000"/>
                        <a:lumOff val="40000"/>
                      </a:schemeClr>
                    </a:solidFill>
                  </a:rPr>
                  <a:t>Cl</a:t>
                </a:r>
                <a:r>
                  <a:rPr lang="en-US" dirty="0"/>
                  <a:t> (ammonium chloride) is dissolved in </a:t>
                </a:r>
                <a:r>
                  <a:rPr lang="en-US" b="1" dirty="0">
                    <a:solidFill>
                      <a:srgbClr val="FFC000"/>
                    </a:solidFill>
                  </a:rPr>
                  <a:t>500.0 g </a:t>
                </a:r>
                <a:r>
                  <a:rPr lang="en-US" dirty="0"/>
                  <a:t>of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O</a:t>
                </a:r>
                <a:r>
                  <a:rPr lang="en-US" dirty="0"/>
                  <a:t> (water). What is the molality?</a:t>
                </a:r>
                <a:endParaRPr lang="en-US" dirty="0">
                  <a:solidFill>
                    <a:srgbClr val="6699FF"/>
                  </a:solidFill>
                </a:endParaRP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b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br>
                <a14:m>
                  <m:oMath xmlns:m="http://schemas.openxmlformats.org/officeDocument/2006/math">
                    <m:r>
                      <m:rPr>
                        <m:sty m:val="p"/>
                      </m:rPr>
                      <a:rPr lang="en-US" b="0" i="0" smtClean="0">
                        <a:solidFill>
                          <a:srgbClr val="FFFF00"/>
                        </a:solidFill>
                        <a:latin typeface="Cambria Math" panose="02040503050406030204" pitchFamily="18" charset="0"/>
                      </a:rPr>
                      <m:t>molality</m:t>
                    </m:r>
                    <m:r>
                      <a:rPr lang="en-US" b="0" i="1" smtClean="0">
                        <a:solidFill>
                          <a:srgbClr val="FFFF00"/>
                        </a:solidFill>
                        <a:latin typeface="Cambria Math" panose="02040503050406030204" pitchFamily="18" charset="0"/>
                      </a:rPr>
                      <m:t> (</m:t>
                    </m:r>
                    <m:r>
                      <a:rPr lang="en-US" b="0" i="1" smtClean="0">
                        <a:solidFill>
                          <a:srgbClr val="FFFF00"/>
                        </a:solidFill>
                        <a:latin typeface="Cambria Math" panose="02040503050406030204" pitchFamily="18" charset="0"/>
                      </a:rPr>
                      <m:t>𝑚</m:t>
                    </m:r>
                    <m:r>
                      <a:rPr lang="en-US" b="0" i="1" smtClean="0">
                        <a:solidFill>
                          <a:srgbClr val="FFFF00"/>
                        </a:solidFill>
                        <a:latin typeface="Cambria Math" panose="02040503050406030204" pitchFamily="18" charset="0"/>
                      </a:rPr>
                      <m:t>)=</m:t>
                    </m:r>
                    <m:f>
                      <m:fPr>
                        <m:ctrlPr>
                          <a:rPr lang="en-US" i="1">
                            <a:solidFill>
                              <a:srgbClr val="FFFF00"/>
                            </a:solidFill>
                            <a:latin typeface="Cambria Math" panose="02040503050406030204" pitchFamily="18" charset="0"/>
                          </a:rPr>
                        </m:ctrlPr>
                      </m:fPr>
                      <m:num>
                        <m:r>
                          <m:rPr>
                            <m:sty m:val="p"/>
                          </m:rPr>
                          <a:rPr lang="en-US" b="0" i="0" smtClean="0">
                            <a:solidFill>
                              <a:srgbClr val="FFFF00"/>
                            </a:solidFill>
                            <a:latin typeface="Cambria Math" panose="02040503050406030204" pitchFamily="18" charset="0"/>
                          </a:rPr>
                          <m:t>mole</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solute</m:t>
                        </m:r>
                      </m:num>
                      <m:den>
                        <m:r>
                          <m:rPr>
                            <m:sty m:val="p"/>
                          </m:rPr>
                          <a:rPr lang="en-US" b="0" i="0" smtClean="0">
                            <a:solidFill>
                              <a:srgbClr val="FFFF00"/>
                            </a:solidFill>
                            <a:latin typeface="Cambria Math" panose="02040503050406030204" pitchFamily="18" charset="0"/>
                          </a:rPr>
                          <m:t>kg</m:t>
                        </m:r>
                        <m:r>
                          <a:rPr lang="en-US" b="0" i="0" smtClean="0">
                            <a:solidFill>
                              <a:srgbClr val="FFFF00"/>
                            </a:solidFill>
                            <a:latin typeface="Cambria Math" panose="02040503050406030204" pitchFamily="18" charset="0"/>
                          </a:rPr>
                          <m:t> </m:t>
                        </m:r>
                        <m:r>
                          <m:rPr>
                            <m:sty m:val="p"/>
                          </m:rPr>
                          <a:rPr lang="en-US" b="0" i="0" smtClean="0">
                            <a:solidFill>
                              <a:srgbClr val="FFFF00"/>
                            </a:solidFill>
                            <a:latin typeface="Cambria Math" panose="02040503050406030204" pitchFamily="18" charset="0"/>
                          </a:rPr>
                          <m:t>solvent</m:t>
                        </m:r>
                      </m:den>
                    </m:f>
                  </m:oMath>
                </a14:m>
                <a:endPar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endParaRP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algebra? </a:t>
                </a:r>
                <a14:m>
                  <m:oMath xmlns:m="http://schemas.openxmlformats.org/officeDocument/2006/math">
                    <m:r>
                      <a:rPr lang="en-US" sz="2800" b="0" i="0" smtClean="0">
                        <a:solidFill>
                          <a:schemeClr val="bg1"/>
                        </a:solidFill>
                        <a:latin typeface="Cambria Math" panose="02040503050406030204" pitchFamily="18" charset="0"/>
                      </a:rPr>
                      <m:t> </m:t>
                    </m:r>
                    <m:r>
                      <m:rPr>
                        <m:sty m:val="p"/>
                      </m:rPr>
                      <a:rPr lang="en-US" sz="2800" b="0" i="1" smtClean="0">
                        <a:solidFill>
                          <a:schemeClr val="bg1"/>
                        </a:solidFill>
                        <a:latin typeface="Cambria Math" panose="02040503050406030204" pitchFamily="18" charset="0"/>
                      </a:rPr>
                      <m:t>N</m:t>
                    </m:r>
                    <m:r>
                      <m:rPr>
                        <m:sty m:val="p"/>
                      </m:rPr>
                      <a:rPr lang="en-US" sz="2800" b="0" i="0" smtClean="0">
                        <a:solidFill>
                          <a:schemeClr val="bg1"/>
                        </a:solidFill>
                        <a:latin typeface="Cambria Math" panose="02040503050406030204" pitchFamily="18" charset="0"/>
                      </a:rPr>
                      <m:t>ope</m:t>
                    </m:r>
                  </m:oMath>
                </a14:m>
                <a:endParaRPr lang="en-US" sz="2800" b="0" dirty="0">
                  <a:solidFill>
                    <a:srgbClr val="FFFF00"/>
                  </a:solidFill>
                  <a:latin typeface="Tahoma" panose="020B0604030504040204" pitchFamily="34" charset="0"/>
                </a:endParaRP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Any conversions? </a:t>
                </a:r>
                <a14:m>
                  <m:oMath xmlns:m="http://schemas.openxmlformats.org/officeDocument/2006/math">
                    <m:r>
                      <a:rPr lang="en-US" sz="2800" smtClean="0">
                        <a:latin typeface="Cambria Math" panose="02040503050406030204" pitchFamily="18" charset="0"/>
                      </a:rPr>
                      <m:t> </m:t>
                    </m:r>
                  </m:oMath>
                </a14:m>
                <a:endParaRPr lang="en-US" sz="2800" dirty="0">
                  <a:latin typeface="Tahoma" panose="020B0604030504040204" pitchFamily="34" charset="0"/>
                </a:endParaRPr>
              </a:p>
              <a:p>
                <a:pPr lvl="1">
                  <a:buClr>
                    <a:srgbClr val="FFFF00"/>
                  </a:buClr>
                </a:pPr>
                <a:r>
                  <a:rPr lang="en-US" dirty="0">
                    <a:solidFill>
                      <a:srgbClr val="FFFF00"/>
                    </a:solidFill>
                    <a:latin typeface="Tahoma" panose="020B0604030504040204" pitchFamily="34" charset="0"/>
                  </a:rPr>
                  <a:t>Convert grams NH</a:t>
                </a:r>
                <a:r>
                  <a:rPr lang="en-US" baseline="-25000" dirty="0">
                    <a:solidFill>
                      <a:srgbClr val="FFFF00"/>
                    </a:solidFill>
                    <a:latin typeface="Tahoma" panose="020B0604030504040204" pitchFamily="34" charset="0"/>
                  </a:rPr>
                  <a:t>4</a:t>
                </a:r>
                <a:r>
                  <a:rPr lang="en-US" dirty="0">
                    <a:solidFill>
                      <a:srgbClr val="FFFF00"/>
                    </a:solidFill>
                    <a:latin typeface="Tahoma" panose="020B0604030504040204" pitchFamily="34" charset="0"/>
                  </a:rPr>
                  <a:t>Cl to moles (</a:t>
                </a:r>
                <a:r>
                  <a:rPr lang="en-US" dirty="0">
                    <a:latin typeface="Tahoma" panose="020B0604030504040204" pitchFamily="34" charset="0"/>
                  </a:rPr>
                  <a:t>molar mass = 53.50 g/mol</a:t>
                </a:r>
                <a:r>
                  <a:rPr lang="en-US" dirty="0">
                    <a:solidFill>
                      <a:srgbClr val="FFFF00"/>
                    </a:solidFill>
                    <a:latin typeface="Tahoma" panose="020B0604030504040204" pitchFamily="34" charset="0"/>
                  </a:rPr>
                  <a:t>)</a:t>
                </a:r>
              </a:p>
              <a:p>
                <a:pPr lvl="1">
                  <a:buClr>
                    <a:srgbClr val="FFFF00"/>
                  </a:buClr>
                </a:pPr>
                <a:r>
                  <a:rPr lang="en-US" dirty="0">
                    <a:solidFill>
                      <a:srgbClr val="FFFF00"/>
                    </a:solidFill>
                    <a:latin typeface="Tahoma" panose="020B0604030504040204" pitchFamily="34" charset="0"/>
                  </a:rPr>
                  <a:t>Convert grams solvent to kilograms</a:t>
                </a:r>
              </a:p>
              <a:p>
                <a:pPr>
                  <a:buClr>
                    <a:srgbClr val="FFFF00"/>
                  </a:buClr>
                </a:pPr>
                <a:r>
                  <a:rPr lang="en-US"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p>
              <a:p>
                <a:pPr marL="0" indent="0">
                  <a:buClr>
                    <a:srgbClr val="FFFF00"/>
                  </a:buClr>
                  <a:buNone/>
                </a:pPr>
                <a14:m>
                  <m:oMathPara xmlns:m="http://schemas.openxmlformats.org/officeDocument/2006/math">
                    <m:oMathParaPr>
                      <m:jc m:val="centerGroup"/>
                    </m:oMathParaPr>
                    <m:oMath xmlns:m="http://schemas.openxmlformats.org/officeDocument/2006/math">
                      <m:f>
                        <m:fPr>
                          <m:ctrlPr>
                            <a:rPr lang="en-US" sz="2000" i="1">
                              <a:solidFill>
                                <a:srgbClr val="FFFF00"/>
                              </a:solidFill>
                              <a:latin typeface="Cambria Math" panose="02040503050406030204" pitchFamily="18" charset="0"/>
                            </a:rPr>
                          </m:ctrlPr>
                        </m:fPr>
                        <m:num>
                          <m:r>
                            <a:rPr lang="en-US" sz="2000" b="0" i="0" smtClean="0">
                              <a:solidFill>
                                <a:srgbClr val="FFFF00"/>
                              </a:solidFill>
                              <a:latin typeface="Cambria Math" panose="02040503050406030204" pitchFamily="18" charset="0"/>
                            </a:rPr>
                            <m:t>42.23 </m:t>
                          </m:r>
                          <m:r>
                            <m:rPr>
                              <m:sty m:val="p"/>
                            </m:rPr>
                            <a:rPr lang="en-US" sz="2000" b="0" i="0" smtClean="0">
                              <a:solidFill>
                                <a:srgbClr val="FFFF00"/>
                              </a:solidFill>
                              <a:latin typeface="Cambria Math" panose="02040503050406030204" pitchFamily="18" charset="0"/>
                            </a:rPr>
                            <m:t>g</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NH</m:t>
                          </m:r>
                          <m:r>
                            <a:rPr lang="en-US" sz="2000" b="0" i="0" baseline="-25000" smtClean="0">
                              <a:solidFill>
                                <a:srgbClr val="FFFF00"/>
                              </a:solidFill>
                              <a:latin typeface="Cambria Math" panose="02040503050406030204" pitchFamily="18" charset="0"/>
                            </a:rPr>
                            <m:t>4</m:t>
                          </m:r>
                          <m:r>
                            <m:rPr>
                              <m:sty m:val="p"/>
                            </m:rPr>
                            <a:rPr lang="en-US" sz="2000" b="0" i="0" smtClean="0">
                              <a:solidFill>
                                <a:srgbClr val="FFFF00"/>
                              </a:solidFill>
                              <a:latin typeface="Cambria Math" panose="02040503050406030204" pitchFamily="18" charset="0"/>
                            </a:rPr>
                            <m:t>Cl</m:t>
                          </m:r>
                        </m:num>
                        <m:den>
                          <m:r>
                            <a:rPr lang="en-US" sz="2000" b="0" i="0" smtClean="0">
                              <a:solidFill>
                                <a:srgbClr val="FFFF00"/>
                              </a:solidFill>
                              <a:latin typeface="Cambria Math" panose="02040503050406030204" pitchFamily="18" charset="0"/>
                            </a:rPr>
                            <m:t>500.0 </m:t>
                          </m:r>
                          <m:r>
                            <m:rPr>
                              <m:sty m:val="p"/>
                            </m:rPr>
                            <a:rPr lang="en-US" sz="2000" b="0" i="0" smtClean="0">
                              <a:solidFill>
                                <a:srgbClr val="FFFF00"/>
                              </a:solidFill>
                              <a:latin typeface="Cambria Math" panose="02040503050406030204" pitchFamily="18" charset="0"/>
                            </a:rPr>
                            <m:t>g</m:t>
                          </m:r>
                          <m:r>
                            <a:rPr lang="en-US" sz="2000" b="0" i="0" smtClean="0">
                              <a:solidFill>
                                <a:srgbClr val="FFFF00"/>
                              </a:solidFill>
                              <a:latin typeface="Cambria Math" panose="02040503050406030204" pitchFamily="18" charset="0"/>
                            </a:rPr>
                            <m:t> </m:t>
                          </m:r>
                          <m:r>
                            <m:rPr>
                              <m:sty m:val="p"/>
                            </m:rPr>
                            <a:rPr lang="en-US" sz="2000" b="0" i="0" smtClean="0">
                              <a:solidFill>
                                <a:srgbClr val="FFFF00"/>
                              </a:solidFill>
                              <a:latin typeface="Cambria Math" panose="02040503050406030204" pitchFamily="18" charset="0"/>
                            </a:rPr>
                            <m:t>solvent</m:t>
                          </m:r>
                        </m:den>
                      </m:f>
                      <m:r>
                        <a:rPr lang="en-US" sz="2000" i="0" smtClean="0">
                          <a:solidFill>
                            <a:srgbClr val="FFFF00"/>
                          </a:solidFill>
                          <a:latin typeface="Cambria Math" panose="02040503050406030204" pitchFamily="18" charset="0"/>
                          <a:ea typeface="Cambria Math" panose="02040503050406030204" pitchFamily="18" charset="0"/>
                        </a:rPr>
                        <m:t>×</m:t>
                      </m:r>
                      <m:f>
                        <m:fPr>
                          <m:ctrlPr>
                            <a:rPr lang="en-US" sz="2000" b="0" i="1" smtClean="0">
                              <a:solidFill>
                                <a:srgbClr val="FFFF00"/>
                              </a:solidFill>
                              <a:latin typeface="Cambria Math" panose="02040503050406030204" pitchFamily="18" charset="0"/>
                              <a:ea typeface="Cambria Math" panose="02040503050406030204" pitchFamily="18" charset="0"/>
                            </a:rPr>
                          </m:ctrlPr>
                        </m:fPr>
                        <m:num>
                          <m:r>
                            <a:rPr lang="en-US" sz="2000" i="0">
                              <a:solidFill>
                                <a:srgbClr val="FFFF00"/>
                              </a:solidFill>
                              <a:latin typeface="Cambria Math" panose="02040503050406030204" pitchFamily="18" charset="0"/>
                              <a:ea typeface="Cambria Math" panose="02040503050406030204" pitchFamily="18" charset="0"/>
                            </a:rPr>
                            <m:t>1000 </m:t>
                          </m:r>
                          <m:r>
                            <m:rPr>
                              <m:sty m:val="p"/>
                            </m:rPr>
                            <a:rPr lang="en-US" sz="2000" i="0">
                              <a:solidFill>
                                <a:srgbClr val="FFFF00"/>
                              </a:solidFill>
                              <a:latin typeface="Cambria Math" panose="02040503050406030204" pitchFamily="18" charset="0"/>
                              <a:ea typeface="Cambria Math" panose="02040503050406030204" pitchFamily="18" charset="0"/>
                            </a:rPr>
                            <m:t>g</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solvent</m:t>
                          </m:r>
                        </m:num>
                        <m:den>
                          <m:r>
                            <a:rPr lang="en-US" sz="2000" b="0" i="0" smtClean="0">
                              <a:solidFill>
                                <a:srgbClr val="FFFF00"/>
                              </a:solidFill>
                              <a:latin typeface="Cambria Math" panose="02040503050406030204" pitchFamily="18" charset="0"/>
                              <a:ea typeface="Cambria Math" panose="02040503050406030204" pitchFamily="18" charset="0"/>
                            </a:rPr>
                            <m:t>1 </m:t>
                          </m:r>
                          <m:r>
                            <m:rPr>
                              <m:sty m:val="p"/>
                            </m:rPr>
                            <a:rPr lang="en-US" sz="2000" b="0" i="0" smtClean="0">
                              <a:solidFill>
                                <a:srgbClr val="FFFF00"/>
                              </a:solidFill>
                              <a:latin typeface="Cambria Math" panose="02040503050406030204" pitchFamily="18" charset="0"/>
                              <a:ea typeface="Cambria Math" panose="02040503050406030204" pitchFamily="18" charset="0"/>
                            </a:rPr>
                            <m:t>kg</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solvent</m:t>
                          </m:r>
                          <m:r>
                            <a:rPr lang="en-US" sz="2000" b="0" i="0" smtClean="0">
                              <a:solidFill>
                                <a:srgbClr val="FFFF00"/>
                              </a:solidFill>
                              <a:latin typeface="Cambria Math" panose="02040503050406030204" pitchFamily="18" charset="0"/>
                              <a:ea typeface="Cambria Math" panose="02040503050406030204" pitchFamily="18" charset="0"/>
                            </a:rPr>
                            <m:t> </m:t>
                          </m:r>
                        </m:den>
                      </m:f>
                      <m:r>
                        <a:rPr lang="en-US" sz="2000" i="0">
                          <a:solidFill>
                            <a:srgbClr val="FFFF00"/>
                          </a:solidFill>
                          <a:latin typeface="Cambria Math" panose="02040503050406030204" pitchFamily="18" charset="0"/>
                          <a:ea typeface="Cambria Math" panose="02040503050406030204" pitchFamily="18" charset="0"/>
                        </a:rPr>
                        <m:t>×</m:t>
                      </m:r>
                      <m:f>
                        <m:fPr>
                          <m:ctrlPr>
                            <a:rPr lang="en-US" sz="2000" b="0" i="1" smtClean="0">
                              <a:solidFill>
                                <a:srgbClr val="FFFF00"/>
                              </a:solidFill>
                              <a:latin typeface="Cambria Math" panose="02040503050406030204" pitchFamily="18" charset="0"/>
                              <a:ea typeface="Cambria Math" panose="02040503050406030204" pitchFamily="18" charset="0"/>
                            </a:rPr>
                          </m:ctrlPr>
                        </m:fPr>
                        <m:num>
                          <m:r>
                            <a:rPr lang="en-US" sz="2000" i="0">
                              <a:solidFill>
                                <a:srgbClr val="FFFF00"/>
                              </a:solidFill>
                              <a:latin typeface="Cambria Math" panose="02040503050406030204" pitchFamily="18" charset="0"/>
                              <a:ea typeface="Cambria Math" panose="02040503050406030204" pitchFamily="18" charset="0"/>
                            </a:rPr>
                            <m:t>1 </m:t>
                          </m:r>
                          <m:r>
                            <m:rPr>
                              <m:sty m:val="p"/>
                            </m:rPr>
                            <a:rPr lang="en-US" sz="2000" i="0">
                              <a:solidFill>
                                <a:srgbClr val="FFFF00"/>
                              </a:solidFill>
                              <a:latin typeface="Cambria Math" panose="02040503050406030204" pitchFamily="18" charset="0"/>
                              <a:ea typeface="Cambria Math" panose="02040503050406030204" pitchFamily="18" charset="0"/>
                            </a:rPr>
                            <m:t>mol</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NH</m:t>
                          </m:r>
                          <m:r>
                            <a:rPr lang="en-US" sz="2000" b="0" i="0" baseline="-25000" smtClean="0">
                              <a:solidFill>
                                <a:srgbClr val="FFFF00"/>
                              </a:solidFill>
                              <a:latin typeface="Cambria Math" panose="02040503050406030204" pitchFamily="18" charset="0"/>
                              <a:ea typeface="Cambria Math" panose="02040503050406030204" pitchFamily="18" charset="0"/>
                            </a:rPr>
                            <m:t>4</m:t>
                          </m:r>
                          <m:r>
                            <m:rPr>
                              <m:sty m:val="p"/>
                            </m:rPr>
                            <a:rPr lang="en-US" sz="2000" b="0" i="0" smtClean="0">
                              <a:solidFill>
                                <a:srgbClr val="FFFF00"/>
                              </a:solidFill>
                              <a:latin typeface="Cambria Math" panose="02040503050406030204" pitchFamily="18" charset="0"/>
                              <a:ea typeface="Cambria Math" panose="02040503050406030204" pitchFamily="18" charset="0"/>
                            </a:rPr>
                            <m:t>Cl</m:t>
                          </m:r>
                        </m:num>
                        <m:den>
                          <m:r>
                            <a:rPr lang="en-US" sz="2000" b="0" i="0" smtClean="0">
                              <a:solidFill>
                                <a:srgbClr val="FFFF00"/>
                              </a:solidFill>
                              <a:latin typeface="Cambria Math" panose="02040503050406030204" pitchFamily="18" charset="0"/>
                              <a:ea typeface="Cambria Math" panose="02040503050406030204" pitchFamily="18" charset="0"/>
                            </a:rPr>
                            <m:t>53.50 </m:t>
                          </m:r>
                          <m:r>
                            <m:rPr>
                              <m:sty m:val="p"/>
                            </m:rPr>
                            <a:rPr lang="en-US" sz="2000" b="0" i="0" smtClean="0">
                              <a:solidFill>
                                <a:srgbClr val="FFFF00"/>
                              </a:solidFill>
                              <a:latin typeface="Cambria Math" panose="02040503050406030204" pitchFamily="18" charset="0"/>
                              <a:ea typeface="Cambria Math" panose="02040503050406030204" pitchFamily="18" charset="0"/>
                            </a:rPr>
                            <m:t>g</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NH</m:t>
                          </m:r>
                          <m:r>
                            <a:rPr lang="en-US" sz="2000" b="0" i="0" baseline="-25000" smtClean="0">
                              <a:solidFill>
                                <a:srgbClr val="FFFF00"/>
                              </a:solidFill>
                              <a:latin typeface="Cambria Math" panose="02040503050406030204" pitchFamily="18" charset="0"/>
                              <a:ea typeface="Cambria Math" panose="02040503050406030204" pitchFamily="18" charset="0"/>
                            </a:rPr>
                            <m:t>4</m:t>
                          </m:r>
                          <m:r>
                            <m:rPr>
                              <m:sty m:val="p"/>
                            </m:rPr>
                            <a:rPr lang="en-US" sz="2000" b="0" i="0" smtClean="0">
                              <a:solidFill>
                                <a:srgbClr val="FFFF00"/>
                              </a:solidFill>
                              <a:latin typeface="Cambria Math" panose="02040503050406030204" pitchFamily="18" charset="0"/>
                              <a:ea typeface="Cambria Math" panose="02040503050406030204" pitchFamily="18" charset="0"/>
                            </a:rPr>
                            <m:t>Cl</m:t>
                          </m:r>
                        </m:den>
                      </m:f>
                      <m:r>
                        <a:rPr lang="en-US" sz="2000" i="0">
                          <a:solidFill>
                            <a:srgbClr val="FFFF00"/>
                          </a:solidFill>
                          <a:latin typeface="Cambria Math" panose="02040503050406030204" pitchFamily="18" charset="0"/>
                        </a:rPr>
                        <m:t>=</m:t>
                      </m:r>
                      <m:r>
                        <a:rPr lang="en-US" sz="2000" b="0" i="0" smtClean="0">
                          <a:solidFill>
                            <a:srgbClr val="FFFF00"/>
                          </a:solidFill>
                          <a:latin typeface="Cambria Math" panose="02040503050406030204" pitchFamily="18" charset="0"/>
                        </a:rPr>
                        <m:t>1.579 </m:t>
                      </m:r>
                      <m:r>
                        <a:rPr lang="en-US" sz="2000" i="0">
                          <a:solidFill>
                            <a:srgbClr val="FFFF00"/>
                          </a:solidFill>
                          <a:latin typeface="Cambria Math" panose="02040503050406030204" pitchFamily="18" charset="0"/>
                        </a:rPr>
                        <m:t> </m:t>
                      </m:r>
                      <m:r>
                        <a:rPr lang="en-US" sz="2000" b="0" i="1" smtClean="0">
                          <a:solidFill>
                            <a:srgbClr val="FFFF00"/>
                          </a:solidFill>
                          <a:latin typeface="Cambria Math" panose="02040503050406030204" pitchFamily="18" charset="0"/>
                        </a:rPr>
                        <m:t>𝑚</m:t>
                      </m:r>
                      <m:r>
                        <a:rPr lang="en-US" sz="2000" i="1">
                          <a:solidFill>
                            <a:srgbClr val="FFFF00"/>
                          </a:solidFill>
                          <a:latin typeface="Cambria Math" panose="02040503050406030204" pitchFamily="18" charset="0"/>
                        </a:rPr>
                        <m:t> </m:t>
                      </m:r>
                    </m:oMath>
                  </m:oMathPara>
                </a14:m>
                <a:endParaRPr lang="en-US" sz="2800" dirty="0"/>
              </a:p>
              <a:p>
                <a:pPr lvl="1"/>
                <a:endParaRPr lang="en-US" dirty="0"/>
              </a:p>
            </p:txBody>
          </p:sp>
        </mc:Choice>
        <mc:Fallback xmlns="">
          <p:sp>
            <p:nvSpPr>
              <p:cNvPr id="5" name="Content Placeholder 4">
                <a:extLst>
                  <a:ext uri="{FF2B5EF4-FFF2-40B4-BE49-F238E27FC236}">
                    <a16:creationId xmlns:a16="http://schemas.microsoft.com/office/drawing/2014/main" id="{95B101A1-A3CD-CAD9-2734-B492BB9EDF5C}"/>
                  </a:ext>
                </a:extLst>
              </p:cNvPr>
              <p:cNvSpPr>
                <a:spLocks noGrp="1" noRot="1" noChangeAspect="1" noMove="1" noResize="1" noEditPoints="1" noAdjustHandles="1" noChangeArrowheads="1" noChangeShapeType="1" noTextEdit="1"/>
              </p:cNvSpPr>
              <p:nvPr>
                <p:ph idx="1"/>
              </p:nvPr>
            </p:nvSpPr>
            <p:spPr>
              <a:xfrm>
                <a:off x="378177" y="1129723"/>
                <a:ext cx="8387645" cy="5383503"/>
              </a:xfrm>
              <a:blipFill>
                <a:blip r:embed="rId2"/>
                <a:stretch>
                  <a:fillRect l="-1090" t="-906"/>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49814167-301D-9FD0-F227-DEED0A4242E2}"/>
              </a:ext>
            </a:extLst>
          </p:cNvPr>
          <p:cNvSpPr>
            <a:spLocks noGrp="1"/>
          </p:cNvSpPr>
          <p:nvPr>
            <p:ph type="sldNum" sz="quarter" idx="10"/>
          </p:nvPr>
        </p:nvSpPr>
        <p:spPr/>
        <p:txBody>
          <a:bodyPr/>
          <a:lstStyle/>
          <a:p>
            <a:fld id="{48B47BF4-C530-47F3-8F78-E261EA428483}" type="slidenum">
              <a:rPr lang="en-US" smtClean="0"/>
              <a:pPr/>
              <a:t>44</a:t>
            </a:fld>
            <a:endParaRPr lang="en-US" dirty="0"/>
          </a:p>
        </p:txBody>
      </p:sp>
    </p:spTree>
    <p:extLst>
      <p:ext uri="{BB962C8B-B14F-4D97-AF65-F5344CB8AC3E}">
        <p14:creationId xmlns:p14="http://schemas.microsoft.com/office/powerpoint/2010/main" val="13865584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D4D881-4797-8C94-16C3-4A7DA75926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D17D5A-D57A-421F-815A-0E9D57AFCC31}"/>
              </a:ext>
            </a:extLst>
          </p:cNvPr>
          <p:cNvSpPr>
            <a:spLocks noGrp="1"/>
          </p:cNvSpPr>
          <p:nvPr>
            <p:ph type="title"/>
          </p:nvPr>
        </p:nvSpPr>
        <p:spPr>
          <a:xfrm>
            <a:off x="372533" y="177860"/>
            <a:ext cx="8421512" cy="769441"/>
          </a:xfrm>
        </p:spPr>
        <p:txBody>
          <a:bodyPr/>
          <a:lstStyle/>
          <a:p>
            <a:r>
              <a:rPr lang="en-US" sz="4400" dirty="0"/>
              <a:t>Boiling Point and Freezing Point</a:t>
            </a:r>
          </a:p>
        </p:txBody>
      </p:sp>
      <p:sp>
        <p:nvSpPr>
          <p:cNvPr id="5" name="Content Placeholder 4">
            <a:extLst>
              <a:ext uri="{FF2B5EF4-FFF2-40B4-BE49-F238E27FC236}">
                <a16:creationId xmlns:a16="http://schemas.microsoft.com/office/drawing/2014/main" id="{645F66AE-0C49-6749-318E-4846A75C136B}"/>
              </a:ext>
            </a:extLst>
          </p:cNvPr>
          <p:cNvSpPr>
            <a:spLocks noGrp="1"/>
          </p:cNvSpPr>
          <p:nvPr>
            <p:ph idx="1"/>
          </p:nvPr>
        </p:nvSpPr>
        <p:spPr>
          <a:xfrm>
            <a:off x="372533" y="947301"/>
            <a:ext cx="8393289" cy="5565925"/>
          </a:xfrm>
        </p:spPr>
        <p:txBody>
          <a:bodyPr/>
          <a:lstStyle/>
          <a:p>
            <a:r>
              <a:rPr lang="en-US" dirty="0"/>
              <a:t>Two properties </a:t>
            </a:r>
            <a:r>
              <a:rPr lang="en-US" dirty="0">
                <a:solidFill>
                  <a:srgbClr val="CC99FF"/>
                </a:solidFill>
              </a:rPr>
              <a:t>solutes</a:t>
            </a:r>
            <a:r>
              <a:rPr lang="en-US" dirty="0"/>
              <a:t> in a </a:t>
            </a:r>
            <a:r>
              <a:rPr lang="en-US" dirty="0">
                <a:solidFill>
                  <a:srgbClr val="FF00FF"/>
                </a:solidFill>
              </a:rPr>
              <a:t>solvent</a:t>
            </a:r>
            <a:r>
              <a:rPr lang="en-US" dirty="0"/>
              <a:t> affect are</a:t>
            </a:r>
          </a:p>
          <a:p>
            <a:pPr lvl="1"/>
            <a:r>
              <a:rPr lang="en-US" dirty="0">
                <a:solidFill>
                  <a:schemeClr val="accent1">
                    <a:lumMod val="60000"/>
                    <a:lumOff val="40000"/>
                  </a:schemeClr>
                </a:solidFill>
              </a:rPr>
              <a:t>increase</a:t>
            </a:r>
            <a:r>
              <a:rPr lang="en-US" dirty="0"/>
              <a:t> (</a:t>
            </a:r>
            <a:r>
              <a:rPr lang="en-US" dirty="0">
                <a:solidFill>
                  <a:srgbClr val="00FF00"/>
                </a:solidFill>
              </a:rPr>
              <a:t>elevation</a:t>
            </a:r>
            <a:r>
              <a:rPr lang="en-US" dirty="0"/>
              <a:t>) of the </a:t>
            </a:r>
            <a:r>
              <a:rPr lang="en-US" b="1" dirty="0">
                <a:solidFill>
                  <a:srgbClr val="FFC000"/>
                </a:solidFill>
              </a:rPr>
              <a:t>boiling point</a:t>
            </a:r>
            <a:r>
              <a:rPr lang="en-US" dirty="0"/>
              <a:t> of the </a:t>
            </a:r>
            <a:r>
              <a:rPr lang="en-US" dirty="0">
                <a:solidFill>
                  <a:srgbClr val="FF00FF"/>
                </a:solidFill>
              </a:rPr>
              <a:t>solvent</a:t>
            </a:r>
          </a:p>
          <a:p>
            <a:pPr lvl="1"/>
            <a:r>
              <a:rPr lang="en-US" dirty="0">
                <a:solidFill>
                  <a:schemeClr val="accent1">
                    <a:lumMod val="60000"/>
                    <a:lumOff val="40000"/>
                  </a:schemeClr>
                </a:solidFill>
              </a:rPr>
              <a:t>decrease</a:t>
            </a:r>
            <a:r>
              <a:rPr lang="en-US" dirty="0"/>
              <a:t> (</a:t>
            </a:r>
            <a:r>
              <a:rPr lang="en-US" dirty="0">
                <a:solidFill>
                  <a:srgbClr val="00FF00"/>
                </a:solidFill>
              </a:rPr>
              <a:t>depression</a:t>
            </a:r>
            <a:r>
              <a:rPr lang="en-US" dirty="0"/>
              <a:t>) of the </a:t>
            </a:r>
            <a:r>
              <a:rPr lang="en-US" b="1" dirty="0">
                <a:solidFill>
                  <a:srgbClr val="FFC000"/>
                </a:solidFill>
              </a:rPr>
              <a:t>freezing point </a:t>
            </a:r>
            <a:r>
              <a:rPr lang="en-US" dirty="0"/>
              <a:t>of </a:t>
            </a:r>
            <a:r>
              <a:rPr lang="en-US" dirty="0">
                <a:solidFill>
                  <a:srgbClr val="FF00FF"/>
                </a:solidFill>
              </a:rPr>
              <a:t>solvent</a:t>
            </a:r>
          </a:p>
          <a:p>
            <a:r>
              <a:rPr lang="en-US" dirty="0"/>
              <a:t>Pure </a:t>
            </a:r>
            <a:r>
              <a:rPr lang="en-US" dirty="0">
                <a:solidFill>
                  <a:srgbClr val="FFFF00"/>
                </a:solidFill>
              </a:rPr>
              <a:t>H</a:t>
            </a:r>
            <a:r>
              <a:rPr lang="en-US" baseline="-25000" dirty="0">
                <a:solidFill>
                  <a:srgbClr val="FFFF00"/>
                </a:solidFill>
              </a:rPr>
              <a:t>2</a:t>
            </a:r>
            <a:r>
              <a:rPr lang="en-US" dirty="0">
                <a:solidFill>
                  <a:srgbClr val="FFFF00"/>
                </a:solidFill>
              </a:rPr>
              <a:t>O</a:t>
            </a:r>
            <a:r>
              <a:rPr lang="en-US" dirty="0"/>
              <a:t> (</a:t>
            </a:r>
            <a:r>
              <a:rPr lang="en-US" dirty="0">
                <a:solidFill>
                  <a:srgbClr val="FFFF00"/>
                </a:solidFill>
              </a:rPr>
              <a:t>water</a:t>
            </a:r>
            <a:r>
              <a:rPr lang="en-US" dirty="0"/>
              <a:t>)</a:t>
            </a:r>
            <a:br>
              <a:rPr lang="en-US" dirty="0"/>
            </a:br>
            <a:r>
              <a:rPr lang="en-US" dirty="0"/>
              <a:t>at </a:t>
            </a:r>
            <a:r>
              <a:rPr lang="en-US" b="1" i="1" dirty="0"/>
              <a:t>P</a:t>
            </a:r>
            <a:r>
              <a:rPr lang="en-US" dirty="0"/>
              <a:t> = 1 atm</a:t>
            </a:r>
          </a:p>
          <a:p>
            <a:pPr lvl="1"/>
            <a:r>
              <a:rPr lang="en-US" dirty="0"/>
              <a:t>boils at </a:t>
            </a:r>
            <a:r>
              <a:rPr lang="en-US" dirty="0">
                <a:solidFill>
                  <a:srgbClr val="FFC000"/>
                </a:solidFill>
              </a:rPr>
              <a:t>100°C </a:t>
            </a:r>
          </a:p>
          <a:p>
            <a:pPr lvl="1"/>
            <a:r>
              <a:rPr lang="en-US" dirty="0"/>
              <a:t>freezes at </a:t>
            </a:r>
            <a:r>
              <a:rPr lang="en-US" dirty="0">
                <a:solidFill>
                  <a:srgbClr val="FFC000"/>
                </a:solidFill>
              </a:rPr>
              <a:t>0°C</a:t>
            </a:r>
          </a:p>
          <a:p>
            <a:r>
              <a:rPr lang="en-US" dirty="0"/>
              <a:t>When </a:t>
            </a:r>
            <a:r>
              <a:rPr lang="en-US" dirty="0">
                <a:solidFill>
                  <a:srgbClr val="FFFF00"/>
                </a:solidFill>
              </a:rPr>
              <a:t>table salt</a:t>
            </a:r>
            <a:r>
              <a:rPr lang="en-US" dirty="0"/>
              <a:t> is added</a:t>
            </a:r>
          </a:p>
          <a:p>
            <a:pPr lvl="1"/>
            <a:r>
              <a:rPr lang="en-US" dirty="0"/>
              <a:t>the </a:t>
            </a:r>
            <a:r>
              <a:rPr lang="en-US" dirty="0">
                <a:solidFill>
                  <a:schemeClr val="accent1">
                    <a:lumMod val="60000"/>
                    <a:lumOff val="40000"/>
                  </a:schemeClr>
                </a:solidFill>
              </a:rPr>
              <a:t>boiling point </a:t>
            </a:r>
            <a:r>
              <a:rPr lang="en-US" dirty="0"/>
              <a:t>goes</a:t>
            </a:r>
            <a:br>
              <a:rPr lang="en-US" dirty="0"/>
            </a:br>
            <a:r>
              <a:rPr lang="en-US" dirty="0">
                <a:solidFill>
                  <a:srgbClr val="FFC000"/>
                </a:solidFill>
              </a:rPr>
              <a:t>above 100°C</a:t>
            </a:r>
          </a:p>
          <a:p>
            <a:pPr lvl="1"/>
            <a:r>
              <a:rPr lang="en-US" dirty="0"/>
              <a:t>the </a:t>
            </a:r>
            <a:r>
              <a:rPr lang="en-US" dirty="0">
                <a:solidFill>
                  <a:schemeClr val="accent1">
                    <a:lumMod val="60000"/>
                    <a:lumOff val="40000"/>
                  </a:schemeClr>
                </a:solidFill>
              </a:rPr>
              <a:t>freezing point </a:t>
            </a:r>
            <a:r>
              <a:rPr lang="en-US" dirty="0"/>
              <a:t>falls </a:t>
            </a:r>
            <a:r>
              <a:rPr lang="en-US" dirty="0">
                <a:solidFill>
                  <a:srgbClr val="FFC000"/>
                </a:solidFill>
              </a:rPr>
              <a:t>below 0°C</a:t>
            </a:r>
          </a:p>
          <a:p>
            <a:r>
              <a:rPr lang="en-US" dirty="0"/>
              <a:t>It does not matter what the </a:t>
            </a:r>
            <a:r>
              <a:rPr lang="en-US" dirty="0">
                <a:solidFill>
                  <a:srgbClr val="CC99FF"/>
                </a:solidFill>
              </a:rPr>
              <a:t>solute</a:t>
            </a:r>
            <a:r>
              <a:rPr lang="en-US" dirty="0"/>
              <a:t> is though</a:t>
            </a:r>
          </a:p>
          <a:p>
            <a:r>
              <a:rPr lang="en-US" sz="2200" dirty="0">
                <a:solidFill>
                  <a:srgbClr val="FFC000"/>
                </a:solidFill>
              </a:rPr>
              <a:t>0.20 m</a:t>
            </a:r>
            <a:r>
              <a:rPr lang="en-US" sz="2200" dirty="0">
                <a:solidFill>
                  <a:schemeClr val="accent1">
                    <a:lumMod val="60000"/>
                    <a:lumOff val="40000"/>
                  </a:schemeClr>
                </a:solidFill>
              </a:rPr>
              <a:t> </a:t>
            </a:r>
            <a:r>
              <a:rPr lang="en-US" sz="2200" dirty="0">
                <a:solidFill>
                  <a:srgbClr val="FFFF00"/>
                </a:solidFill>
              </a:rPr>
              <a:t>NaCl</a:t>
            </a:r>
            <a:r>
              <a:rPr lang="en-US" sz="2200" dirty="0"/>
              <a:t> and </a:t>
            </a:r>
            <a:r>
              <a:rPr lang="en-US" sz="2200" dirty="0">
                <a:solidFill>
                  <a:srgbClr val="FFC000"/>
                </a:solidFill>
              </a:rPr>
              <a:t>0.20 m</a:t>
            </a:r>
            <a:r>
              <a:rPr lang="en-US" sz="2200" dirty="0">
                <a:solidFill>
                  <a:schemeClr val="accent1">
                    <a:lumMod val="60000"/>
                    <a:lumOff val="40000"/>
                  </a:schemeClr>
                </a:solidFill>
              </a:rPr>
              <a:t> </a:t>
            </a:r>
            <a:r>
              <a:rPr lang="en-US" sz="2200" dirty="0">
                <a:solidFill>
                  <a:srgbClr val="FFFF00"/>
                </a:solidFill>
              </a:rPr>
              <a:t>HCl</a:t>
            </a:r>
            <a:r>
              <a:rPr lang="en-US" sz="2200" dirty="0">
                <a:solidFill>
                  <a:schemeClr val="accent1">
                    <a:lumMod val="60000"/>
                    <a:lumOff val="40000"/>
                  </a:schemeClr>
                </a:solidFill>
              </a:rPr>
              <a:t> </a:t>
            </a:r>
            <a:r>
              <a:rPr lang="en-US" sz="2200" dirty="0"/>
              <a:t>would cause the </a:t>
            </a:r>
            <a:r>
              <a:rPr lang="en-US" sz="2200" dirty="0">
                <a:solidFill>
                  <a:schemeClr val="accent1">
                    <a:lumMod val="60000"/>
                    <a:lumOff val="40000"/>
                  </a:schemeClr>
                </a:solidFill>
              </a:rPr>
              <a:t>boiling point </a:t>
            </a:r>
            <a:r>
              <a:rPr lang="en-US" sz="2200" dirty="0"/>
              <a:t>and </a:t>
            </a:r>
            <a:r>
              <a:rPr lang="en-US" sz="2200" dirty="0">
                <a:solidFill>
                  <a:schemeClr val="accent1">
                    <a:lumMod val="60000"/>
                    <a:lumOff val="40000"/>
                  </a:schemeClr>
                </a:solidFill>
              </a:rPr>
              <a:t>freezing point </a:t>
            </a:r>
            <a:r>
              <a:rPr lang="en-US" sz="2200" dirty="0"/>
              <a:t>changes in same way</a:t>
            </a:r>
          </a:p>
          <a:p>
            <a:pPr lvl="1"/>
            <a:endParaRPr lang="en-US" dirty="0"/>
          </a:p>
          <a:p>
            <a:pPr lvl="1"/>
            <a:endParaRPr lang="en-US" dirty="0"/>
          </a:p>
        </p:txBody>
      </p:sp>
      <p:sp>
        <p:nvSpPr>
          <p:cNvPr id="2" name="Slide Number Placeholder 1">
            <a:extLst>
              <a:ext uri="{FF2B5EF4-FFF2-40B4-BE49-F238E27FC236}">
                <a16:creationId xmlns:a16="http://schemas.microsoft.com/office/drawing/2014/main" id="{B81DCF59-C8A3-7FBB-793E-C9E41BBFFBD2}"/>
              </a:ext>
            </a:extLst>
          </p:cNvPr>
          <p:cNvSpPr>
            <a:spLocks noGrp="1"/>
          </p:cNvSpPr>
          <p:nvPr>
            <p:ph type="sldNum" sz="quarter" idx="10"/>
          </p:nvPr>
        </p:nvSpPr>
        <p:spPr/>
        <p:txBody>
          <a:bodyPr/>
          <a:lstStyle/>
          <a:p>
            <a:fld id="{48B47BF4-C530-47F3-8F78-E261EA428483}" type="slidenum">
              <a:rPr lang="en-US" smtClean="0"/>
              <a:pPr/>
              <a:t>45</a:t>
            </a:fld>
            <a:endParaRPr lang="en-US" dirty="0"/>
          </a:p>
        </p:txBody>
      </p:sp>
      <p:pic>
        <p:nvPicPr>
          <p:cNvPr id="6" name="Picture 5">
            <a:extLst>
              <a:ext uri="{FF2B5EF4-FFF2-40B4-BE49-F238E27FC236}">
                <a16:creationId xmlns:a16="http://schemas.microsoft.com/office/drawing/2014/main" id="{58B80244-7E42-DE65-8C36-7C9586D65724}"/>
              </a:ext>
            </a:extLst>
          </p:cNvPr>
          <p:cNvPicPr>
            <a:picLocks noChangeAspect="1"/>
          </p:cNvPicPr>
          <p:nvPr/>
        </p:nvPicPr>
        <p:blipFill>
          <a:blip r:embed="rId2"/>
          <a:stretch>
            <a:fillRect/>
          </a:stretch>
        </p:blipFill>
        <p:spPr>
          <a:xfrm>
            <a:off x="4886260" y="2285420"/>
            <a:ext cx="3879562" cy="2287159"/>
          </a:xfrm>
          <a:prstGeom prst="rect">
            <a:avLst/>
          </a:prstGeom>
        </p:spPr>
      </p:pic>
    </p:spTree>
    <p:extLst>
      <p:ext uri="{BB962C8B-B14F-4D97-AF65-F5344CB8AC3E}">
        <p14:creationId xmlns:p14="http://schemas.microsoft.com/office/powerpoint/2010/main" val="4029602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F982E-C267-BC19-1FF7-2415960593D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E6C614-918A-BD47-234B-22A5908FC23C}"/>
              </a:ext>
            </a:extLst>
          </p:cNvPr>
          <p:cNvSpPr>
            <a:spLocks noGrp="1"/>
          </p:cNvSpPr>
          <p:nvPr>
            <p:ph type="title"/>
          </p:nvPr>
        </p:nvSpPr>
        <p:spPr>
          <a:xfrm>
            <a:off x="372533" y="177860"/>
            <a:ext cx="8421512" cy="769441"/>
          </a:xfrm>
        </p:spPr>
        <p:txBody>
          <a:bodyPr/>
          <a:lstStyle/>
          <a:p>
            <a:r>
              <a:rPr lang="en-US" sz="4400" dirty="0"/>
              <a:t>Solute “Particle Number”</a:t>
            </a:r>
          </a:p>
        </p:txBody>
      </p:sp>
      <p:sp>
        <p:nvSpPr>
          <p:cNvPr id="5" name="Content Placeholder 4">
            <a:extLst>
              <a:ext uri="{FF2B5EF4-FFF2-40B4-BE49-F238E27FC236}">
                <a16:creationId xmlns:a16="http://schemas.microsoft.com/office/drawing/2014/main" id="{3258580E-769B-3527-AC3D-951E77EC67B1}"/>
              </a:ext>
            </a:extLst>
          </p:cNvPr>
          <p:cNvSpPr>
            <a:spLocks noGrp="1"/>
          </p:cNvSpPr>
          <p:nvPr>
            <p:ph idx="1"/>
          </p:nvPr>
        </p:nvSpPr>
        <p:spPr>
          <a:xfrm>
            <a:off x="378177" y="1129723"/>
            <a:ext cx="8387645" cy="5383503"/>
          </a:xfrm>
        </p:spPr>
        <p:txBody>
          <a:bodyPr/>
          <a:lstStyle/>
          <a:p>
            <a:r>
              <a:rPr lang="en-US" sz="2000" dirty="0"/>
              <a:t>Colligative properties are about number of solute particles</a:t>
            </a:r>
          </a:p>
          <a:p>
            <a:r>
              <a:rPr lang="en-US" sz="2000" dirty="0"/>
              <a:t>When a molecule like </a:t>
            </a:r>
            <a:r>
              <a:rPr lang="en-US" sz="2000" dirty="0">
                <a:solidFill>
                  <a:srgbClr val="FFFF00"/>
                </a:solidFill>
              </a:rPr>
              <a:t>glucose</a:t>
            </a:r>
            <a:r>
              <a:rPr lang="en-US" sz="2000" dirty="0"/>
              <a:t> dissolves in </a:t>
            </a:r>
            <a:r>
              <a:rPr lang="en-US" sz="2000" dirty="0">
                <a:solidFill>
                  <a:srgbClr val="FFFF00"/>
                </a:solidFill>
              </a:rPr>
              <a:t>water</a:t>
            </a:r>
            <a:r>
              <a:rPr lang="en-US" sz="2000" dirty="0"/>
              <a:t>, </a:t>
            </a:r>
            <a:r>
              <a:rPr lang="en-US" sz="2000" dirty="0">
                <a:solidFill>
                  <a:srgbClr val="FFFF00"/>
                </a:solidFill>
              </a:rPr>
              <a:t>glucose</a:t>
            </a:r>
            <a:r>
              <a:rPr lang="en-US" sz="2000" dirty="0"/>
              <a:t> is a particle not different when dissolved than when a dry solid</a:t>
            </a:r>
          </a:p>
          <a:p>
            <a:r>
              <a:rPr lang="en-US" sz="2000" dirty="0"/>
              <a:t>But when an </a:t>
            </a:r>
            <a:r>
              <a:rPr lang="en-US" sz="2000" dirty="0">
                <a:solidFill>
                  <a:schemeClr val="accent1">
                    <a:lumMod val="40000"/>
                    <a:lumOff val="60000"/>
                  </a:schemeClr>
                </a:solidFill>
              </a:rPr>
              <a:t>ionic compound </a:t>
            </a:r>
            <a:r>
              <a:rPr lang="en-US" sz="2000" dirty="0"/>
              <a:t>like </a:t>
            </a:r>
            <a:r>
              <a:rPr lang="en-US" sz="2000" dirty="0">
                <a:solidFill>
                  <a:srgbClr val="00FF00"/>
                </a:solidFill>
              </a:rPr>
              <a:t>NaCl</a:t>
            </a:r>
            <a:r>
              <a:rPr lang="en-US" sz="2000" dirty="0"/>
              <a:t> dissolves, it creates </a:t>
            </a:r>
            <a:r>
              <a:rPr lang="en-US" sz="2000" dirty="0">
                <a:solidFill>
                  <a:srgbClr val="FFFF00"/>
                </a:solidFill>
              </a:rPr>
              <a:t>two</a:t>
            </a:r>
            <a:r>
              <a:rPr lang="en-US" sz="2000" dirty="0"/>
              <a:t> </a:t>
            </a:r>
            <a:r>
              <a:rPr lang="en-US" sz="2000" dirty="0">
                <a:solidFill>
                  <a:srgbClr val="FFFF00"/>
                </a:solidFill>
              </a:rPr>
              <a:t>particles</a:t>
            </a:r>
            <a:r>
              <a:rPr lang="en-US" sz="2000" dirty="0"/>
              <a:t> as </a:t>
            </a:r>
            <a:r>
              <a:rPr lang="en-US" sz="2000" dirty="0">
                <a:solidFill>
                  <a:schemeClr val="accent1">
                    <a:lumMod val="60000"/>
                    <a:lumOff val="40000"/>
                  </a:schemeClr>
                </a:solidFill>
              </a:rPr>
              <a:t>ions</a:t>
            </a:r>
            <a:r>
              <a:rPr lang="en-US" sz="2000" dirty="0"/>
              <a:t>: </a:t>
            </a:r>
            <a:r>
              <a:rPr lang="en-US" sz="2000" dirty="0">
                <a:solidFill>
                  <a:srgbClr val="FFC000"/>
                </a:solidFill>
              </a:rPr>
              <a:t>Na</a:t>
            </a:r>
            <a:r>
              <a:rPr lang="en-US" sz="2000" baseline="30000" dirty="0">
                <a:solidFill>
                  <a:srgbClr val="FFC000"/>
                </a:solidFill>
              </a:rPr>
              <a:t>+</a:t>
            </a:r>
            <a:r>
              <a:rPr lang="en-US" sz="2000" dirty="0"/>
              <a:t> and </a:t>
            </a:r>
            <a:r>
              <a:rPr lang="en-US" sz="2000" dirty="0">
                <a:solidFill>
                  <a:srgbClr val="FFC000"/>
                </a:solidFill>
              </a:rPr>
              <a:t>Cl</a:t>
            </a:r>
            <a:r>
              <a:rPr lang="en-US" sz="2000" baseline="30000" dirty="0">
                <a:solidFill>
                  <a:srgbClr val="FFC000"/>
                </a:solidFill>
              </a:rPr>
              <a:t>–</a:t>
            </a:r>
            <a:endParaRPr lang="en-US" sz="2000" baseline="30000" dirty="0"/>
          </a:p>
          <a:p>
            <a:r>
              <a:rPr lang="en-US" sz="2000" dirty="0"/>
              <a:t>When </a:t>
            </a:r>
            <a:r>
              <a:rPr lang="en-US" sz="2000" dirty="0">
                <a:solidFill>
                  <a:srgbClr val="FFC000"/>
                </a:solidFill>
              </a:rPr>
              <a:t>CaCl</a:t>
            </a:r>
            <a:r>
              <a:rPr lang="en-US" sz="2000" baseline="-25000" dirty="0">
                <a:solidFill>
                  <a:srgbClr val="FFC000"/>
                </a:solidFill>
              </a:rPr>
              <a:t>2</a:t>
            </a:r>
            <a:r>
              <a:rPr lang="en-US" sz="2000" dirty="0"/>
              <a:t> dissolves, it creates </a:t>
            </a:r>
            <a:r>
              <a:rPr lang="en-US" sz="2000" dirty="0">
                <a:solidFill>
                  <a:srgbClr val="FFFF00"/>
                </a:solidFill>
              </a:rPr>
              <a:t>three particles </a:t>
            </a:r>
            <a:r>
              <a:rPr lang="en-US" sz="2000" dirty="0"/>
              <a:t>as </a:t>
            </a:r>
            <a:r>
              <a:rPr lang="en-US" sz="2000" dirty="0">
                <a:solidFill>
                  <a:schemeClr val="accent1">
                    <a:lumMod val="60000"/>
                    <a:lumOff val="40000"/>
                  </a:schemeClr>
                </a:solidFill>
              </a:rPr>
              <a:t>ions: </a:t>
            </a:r>
            <a:r>
              <a:rPr lang="en-US" sz="2000" dirty="0">
                <a:solidFill>
                  <a:srgbClr val="FFFF00"/>
                </a:solidFill>
              </a:rPr>
              <a:t>one</a:t>
            </a:r>
            <a:r>
              <a:rPr lang="en-US" sz="2000" dirty="0"/>
              <a:t> </a:t>
            </a:r>
            <a:r>
              <a:rPr lang="en-US" sz="2000" dirty="0">
                <a:solidFill>
                  <a:srgbClr val="FFC000"/>
                </a:solidFill>
              </a:rPr>
              <a:t>Ca</a:t>
            </a:r>
            <a:r>
              <a:rPr lang="en-US" sz="2000" baseline="30000" dirty="0">
                <a:solidFill>
                  <a:srgbClr val="FFC000"/>
                </a:solidFill>
              </a:rPr>
              <a:t>2+</a:t>
            </a:r>
            <a:r>
              <a:rPr lang="en-US" sz="2000" dirty="0"/>
              <a:t> and </a:t>
            </a:r>
            <a:r>
              <a:rPr lang="en-US" sz="2000" dirty="0">
                <a:solidFill>
                  <a:srgbClr val="FFFF00"/>
                </a:solidFill>
              </a:rPr>
              <a:t>two</a:t>
            </a:r>
            <a:r>
              <a:rPr lang="en-US" sz="2000" dirty="0"/>
              <a:t> </a:t>
            </a:r>
            <a:r>
              <a:rPr lang="en-US" sz="2000" dirty="0">
                <a:solidFill>
                  <a:srgbClr val="FFC000"/>
                </a:solidFill>
              </a:rPr>
              <a:t>Cl</a:t>
            </a:r>
            <a:r>
              <a:rPr lang="en-US" sz="2000" baseline="30000" dirty="0">
                <a:solidFill>
                  <a:srgbClr val="FFC000"/>
                </a:solidFill>
              </a:rPr>
              <a:t>–</a:t>
            </a:r>
            <a:r>
              <a:rPr lang="en-US" sz="2000" dirty="0"/>
              <a:t> ions</a:t>
            </a:r>
          </a:p>
          <a:p>
            <a:r>
              <a:rPr lang="en-US" sz="2000" dirty="0"/>
              <a:t>The molality of the solution and whether ionic or not ionic (i.e. molecular/covalent) is the indicator </a:t>
            </a:r>
          </a:p>
          <a:p>
            <a:endParaRPr lang="en-US" sz="2000" dirty="0"/>
          </a:p>
          <a:p>
            <a:pPr marL="457200" indent="-457200">
              <a:buFont typeface="+mj-lt"/>
              <a:buAutoNum type="arabicPeriod"/>
            </a:pPr>
            <a:r>
              <a:rPr lang="en-US" sz="2000" dirty="0"/>
              <a:t>Look for the number of ions produced when dissolved</a:t>
            </a:r>
          </a:p>
          <a:p>
            <a:pPr marL="457200" indent="-457200">
              <a:buFont typeface="+mj-lt"/>
              <a:buAutoNum type="arabicPeriod"/>
            </a:pPr>
            <a:r>
              <a:rPr lang="en-US" sz="2000" dirty="0"/>
              <a:t>Multiply molality (m) by number of particles (ions or molecular) to get total particle concentrations</a:t>
            </a:r>
          </a:p>
          <a:p>
            <a:pPr marL="457200" indent="-457200">
              <a:buFont typeface="+mj-lt"/>
              <a:buAutoNum type="arabicPeriod"/>
            </a:pPr>
            <a:r>
              <a:rPr lang="en-US" sz="2000" dirty="0"/>
              <a:t>Compare values of the solutions: higher total particle concentration will given higher b.p. and lower </a:t>
            </a:r>
            <a:r>
              <a:rPr lang="en-US" sz="2000" dirty="0" err="1"/>
              <a:t>f.p.</a:t>
            </a:r>
            <a:r>
              <a:rPr lang="en-US" sz="2000" dirty="0"/>
              <a:t> values</a:t>
            </a:r>
          </a:p>
        </p:txBody>
      </p:sp>
      <p:sp>
        <p:nvSpPr>
          <p:cNvPr id="2" name="Slide Number Placeholder 1">
            <a:extLst>
              <a:ext uri="{FF2B5EF4-FFF2-40B4-BE49-F238E27FC236}">
                <a16:creationId xmlns:a16="http://schemas.microsoft.com/office/drawing/2014/main" id="{313ADA05-CC35-3CFD-5E65-70AAA115E8AF}"/>
              </a:ext>
            </a:extLst>
          </p:cNvPr>
          <p:cNvSpPr>
            <a:spLocks noGrp="1"/>
          </p:cNvSpPr>
          <p:nvPr>
            <p:ph type="sldNum" sz="quarter" idx="10"/>
          </p:nvPr>
        </p:nvSpPr>
        <p:spPr/>
        <p:txBody>
          <a:bodyPr/>
          <a:lstStyle/>
          <a:p>
            <a:fld id="{48B47BF4-C530-47F3-8F78-E261EA428483}" type="slidenum">
              <a:rPr lang="en-US" smtClean="0"/>
              <a:pPr/>
              <a:t>46</a:t>
            </a:fld>
            <a:endParaRPr lang="en-US" dirty="0"/>
          </a:p>
        </p:txBody>
      </p:sp>
    </p:spTree>
    <p:extLst>
      <p:ext uri="{BB962C8B-B14F-4D97-AF65-F5344CB8AC3E}">
        <p14:creationId xmlns:p14="http://schemas.microsoft.com/office/powerpoint/2010/main" val="22892317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6ADE5-4A53-241A-795C-49E4A0A604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8EC4337-B393-DFD0-2CEA-398C2F915B85}"/>
              </a:ext>
            </a:extLst>
          </p:cNvPr>
          <p:cNvSpPr>
            <a:spLocks noGrp="1"/>
          </p:cNvSpPr>
          <p:nvPr>
            <p:ph type="title"/>
          </p:nvPr>
        </p:nvSpPr>
        <p:spPr>
          <a:xfrm>
            <a:off x="372533" y="208638"/>
            <a:ext cx="8421512" cy="707886"/>
          </a:xfrm>
        </p:spPr>
        <p:txBody>
          <a:bodyPr/>
          <a:lstStyle/>
          <a:p>
            <a:r>
              <a:rPr lang="en-US" sz="4000" dirty="0"/>
              <a:t>Effective Particle Molality</a:t>
            </a:r>
          </a:p>
        </p:txBody>
      </p:sp>
      <p:sp>
        <p:nvSpPr>
          <p:cNvPr id="5" name="Content Placeholder 4">
            <a:extLst>
              <a:ext uri="{FF2B5EF4-FFF2-40B4-BE49-F238E27FC236}">
                <a16:creationId xmlns:a16="http://schemas.microsoft.com/office/drawing/2014/main" id="{EE35B5CE-4D7B-9343-398A-8DC7B4981DAE}"/>
              </a:ext>
            </a:extLst>
          </p:cNvPr>
          <p:cNvSpPr>
            <a:spLocks noGrp="1"/>
          </p:cNvSpPr>
          <p:nvPr>
            <p:ph idx="1"/>
          </p:nvPr>
        </p:nvSpPr>
        <p:spPr>
          <a:xfrm>
            <a:off x="378177" y="1129723"/>
            <a:ext cx="8387645" cy="5383503"/>
          </a:xfrm>
        </p:spPr>
        <p:txBody>
          <a:bodyPr/>
          <a:lstStyle/>
          <a:p>
            <a:r>
              <a:rPr lang="en-US" sz="2000" dirty="0"/>
              <a:t>Rank these solutions from higher b.p./lower </a:t>
            </a:r>
            <a:r>
              <a:rPr lang="en-US" sz="2000" dirty="0" err="1"/>
              <a:t>f.p.</a:t>
            </a:r>
            <a:r>
              <a:rPr lang="en-US" sz="2000" dirty="0"/>
              <a:t> values. </a:t>
            </a:r>
          </a:p>
          <a:p>
            <a:r>
              <a:rPr lang="en-US" sz="2000" dirty="0"/>
              <a:t>0.1 </a:t>
            </a:r>
            <a:r>
              <a:rPr lang="en-US" sz="2000" i="1" dirty="0"/>
              <a:t>m</a:t>
            </a:r>
            <a:r>
              <a:rPr lang="en-US" sz="2000" dirty="0"/>
              <a:t> NaCl</a:t>
            </a:r>
          </a:p>
          <a:p>
            <a:r>
              <a:rPr lang="en-US" sz="2000" dirty="0"/>
              <a:t>0.1 </a:t>
            </a:r>
            <a:r>
              <a:rPr lang="en-US" sz="2000" i="1" dirty="0"/>
              <a:t>m</a:t>
            </a:r>
            <a:r>
              <a:rPr lang="en-US" sz="2000" dirty="0"/>
              <a:t> C</a:t>
            </a:r>
            <a:r>
              <a:rPr lang="en-US" sz="2000" baseline="-25000" dirty="0"/>
              <a:t>6</a:t>
            </a:r>
            <a:r>
              <a:rPr lang="en-US" sz="2000" dirty="0"/>
              <a:t>H</a:t>
            </a:r>
            <a:r>
              <a:rPr lang="en-US" sz="2000" baseline="-25000" dirty="0"/>
              <a:t>12</a:t>
            </a:r>
            <a:r>
              <a:rPr lang="en-US" sz="2000" dirty="0"/>
              <a:t>O</a:t>
            </a:r>
            <a:r>
              <a:rPr lang="en-US" sz="2000" baseline="-25000" dirty="0"/>
              <a:t>6</a:t>
            </a:r>
          </a:p>
          <a:p>
            <a:r>
              <a:rPr lang="en-US" sz="2000" dirty="0"/>
              <a:t>0.1 </a:t>
            </a:r>
            <a:r>
              <a:rPr lang="en-US" sz="2000" i="1" dirty="0"/>
              <a:t>m</a:t>
            </a:r>
            <a:r>
              <a:rPr lang="en-US" sz="2000" dirty="0"/>
              <a:t> CaI</a:t>
            </a:r>
            <a:r>
              <a:rPr lang="en-US" sz="2000" baseline="-25000" dirty="0"/>
              <a:t>2</a:t>
            </a:r>
          </a:p>
          <a:p>
            <a:endParaRPr lang="en-US" dirty="0"/>
          </a:p>
          <a:p>
            <a:r>
              <a:rPr lang="en-US" dirty="0"/>
              <a:t>NaCl </a:t>
            </a:r>
            <a:r>
              <a:rPr lang="en-US" dirty="0">
                <a:sym typeface="Wingdings" panose="05000000000000000000" pitchFamily="2" charset="2"/>
              </a:rPr>
              <a:t> 2 particles (ions: Na</a:t>
            </a:r>
            <a:r>
              <a:rPr lang="en-US" baseline="30000" dirty="0">
                <a:sym typeface="Wingdings" panose="05000000000000000000" pitchFamily="2" charset="2"/>
              </a:rPr>
              <a:t>+</a:t>
            </a:r>
            <a:r>
              <a:rPr lang="en-US" dirty="0">
                <a:sym typeface="Wingdings" panose="05000000000000000000" pitchFamily="2" charset="2"/>
              </a:rPr>
              <a:t>, Cl</a:t>
            </a:r>
            <a:r>
              <a:rPr lang="en-US" baseline="30000" dirty="0">
                <a:sym typeface="Wingdings" panose="05000000000000000000" pitchFamily="2" charset="2"/>
              </a:rPr>
              <a:t>–</a:t>
            </a:r>
            <a:r>
              <a:rPr lang="en-US" dirty="0">
                <a:sym typeface="Wingdings" panose="05000000000000000000" pitchFamily="2" charset="2"/>
              </a:rPr>
              <a:t>)</a:t>
            </a:r>
          </a:p>
          <a:p>
            <a:pPr marL="231775" lvl="1" indent="0">
              <a:buNone/>
            </a:pPr>
            <a:r>
              <a:rPr lang="en-US" b="1" i="1" dirty="0">
                <a:solidFill>
                  <a:srgbClr val="00FF00"/>
                </a:solidFill>
                <a:sym typeface="Wingdings" panose="05000000000000000000" pitchFamily="2" charset="2"/>
              </a:rPr>
              <a:t>Effective particle molality</a:t>
            </a:r>
            <a:r>
              <a:rPr lang="en-US" dirty="0">
                <a:sym typeface="Wingdings" panose="05000000000000000000" pitchFamily="2" charset="2"/>
              </a:rPr>
              <a:t> = 2 x 0.1 </a:t>
            </a:r>
            <a:r>
              <a:rPr lang="en-US" i="1" dirty="0">
                <a:sym typeface="Wingdings" panose="05000000000000000000" pitchFamily="2" charset="2"/>
              </a:rPr>
              <a:t>m = </a:t>
            </a:r>
            <a:r>
              <a:rPr lang="en-US" b="1" dirty="0">
                <a:solidFill>
                  <a:schemeClr val="accent1">
                    <a:lumMod val="60000"/>
                    <a:lumOff val="40000"/>
                  </a:schemeClr>
                </a:solidFill>
                <a:sym typeface="Wingdings" panose="05000000000000000000" pitchFamily="2" charset="2"/>
              </a:rPr>
              <a:t>0.2</a:t>
            </a:r>
            <a:r>
              <a:rPr lang="en-US" b="1" i="1" dirty="0">
                <a:solidFill>
                  <a:schemeClr val="accent1">
                    <a:lumMod val="60000"/>
                    <a:lumOff val="40000"/>
                  </a:schemeClr>
                </a:solidFill>
                <a:sym typeface="Wingdings" panose="05000000000000000000" pitchFamily="2" charset="2"/>
              </a:rPr>
              <a:t> m</a:t>
            </a:r>
          </a:p>
          <a:p>
            <a:r>
              <a:rPr lang="en-US" dirty="0"/>
              <a:t>C</a:t>
            </a:r>
            <a:r>
              <a:rPr lang="en-US" baseline="-25000" dirty="0"/>
              <a:t>6</a:t>
            </a:r>
            <a:r>
              <a:rPr lang="en-US" dirty="0"/>
              <a:t>H</a:t>
            </a:r>
            <a:r>
              <a:rPr lang="en-US" baseline="-25000" dirty="0"/>
              <a:t>12</a:t>
            </a:r>
            <a:r>
              <a:rPr lang="en-US" dirty="0"/>
              <a:t>O</a:t>
            </a:r>
            <a:r>
              <a:rPr lang="en-US" baseline="-25000" dirty="0"/>
              <a:t>6  </a:t>
            </a:r>
            <a:r>
              <a:rPr lang="en-US" dirty="0">
                <a:sym typeface="Wingdings" panose="05000000000000000000" pitchFamily="2" charset="2"/>
              </a:rPr>
              <a:t> 1 particle (the molecule)</a:t>
            </a:r>
          </a:p>
          <a:p>
            <a:pPr marL="231775" lvl="1" indent="0">
              <a:buNone/>
            </a:pPr>
            <a:r>
              <a:rPr lang="en-US" b="1" i="1" dirty="0">
                <a:solidFill>
                  <a:srgbClr val="00FF00"/>
                </a:solidFill>
                <a:sym typeface="Wingdings" panose="05000000000000000000" pitchFamily="2" charset="2"/>
              </a:rPr>
              <a:t>Effective particle molality</a:t>
            </a:r>
            <a:r>
              <a:rPr lang="en-US" dirty="0">
                <a:sym typeface="Wingdings" panose="05000000000000000000" pitchFamily="2" charset="2"/>
              </a:rPr>
              <a:t> = 1 x 0.1 </a:t>
            </a:r>
            <a:r>
              <a:rPr lang="en-US" i="1" dirty="0">
                <a:sym typeface="Wingdings" panose="05000000000000000000" pitchFamily="2" charset="2"/>
              </a:rPr>
              <a:t>m = </a:t>
            </a:r>
            <a:r>
              <a:rPr lang="en-US" b="1" dirty="0">
                <a:solidFill>
                  <a:schemeClr val="accent1">
                    <a:lumMod val="60000"/>
                    <a:lumOff val="40000"/>
                  </a:schemeClr>
                </a:solidFill>
                <a:sym typeface="Wingdings" panose="05000000000000000000" pitchFamily="2" charset="2"/>
              </a:rPr>
              <a:t>0.1</a:t>
            </a:r>
            <a:r>
              <a:rPr lang="en-US" b="1" i="1" dirty="0">
                <a:solidFill>
                  <a:schemeClr val="accent1">
                    <a:lumMod val="60000"/>
                    <a:lumOff val="40000"/>
                  </a:schemeClr>
                </a:solidFill>
                <a:sym typeface="Wingdings" panose="05000000000000000000" pitchFamily="2" charset="2"/>
              </a:rPr>
              <a:t> m</a:t>
            </a:r>
          </a:p>
          <a:p>
            <a:r>
              <a:rPr lang="en-US" dirty="0"/>
              <a:t>CaI</a:t>
            </a:r>
            <a:r>
              <a:rPr lang="en-US" baseline="-25000" dirty="0"/>
              <a:t>2</a:t>
            </a:r>
            <a:r>
              <a:rPr lang="en-US" dirty="0">
                <a:sym typeface="Wingdings" panose="05000000000000000000" pitchFamily="2" charset="2"/>
              </a:rPr>
              <a:t>   3 particles (ions: Ca</a:t>
            </a:r>
            <a:r>
              <a:rPr lang="en-US" baseline="30000" dirty="0">
                <a:sym typeface="Wingdings" panose="05000000000000000000" pitchFamily="2" charset="2"/>
              </a:rPr>
              <a:t>2+</a:t>
            </a:r>
            <a:r>
              <a:rPr lang="en-US" dirty="0">
                <a:sym typeface="Wingdings" panose="05000000000000000000" pitchFamily="2" charset="2"/>
              </a:rPr>
              <a:t>, two I</a:t>
            </a:r>
            <a:r>
              <a:rPr lang="en-US" baseline="30000" dirty="0">
                <a:sym typeface="Wingdings" panose="05000000000000000000" pitchFamily="2" charset="2"/>
              </a:rPr>
              <a:t>–</a:t>
            </a:r>
            <a:r>
              <a:rPr lang="en-US" dirty="0">
                <a:sym typeface="Wingdings" panose="05000000000000000000" pitchFamily="2" charset="2"/>
              </a:rPr>
              <a:t>)</a:t>
            </a:r>
          </a:p>
          <a:p>
            <a:pPr marL="236538" lvl="1" indent="0">
              <a:buNone/>
            </a:pPr>
            <a:r>
              <a:rPr lang="en-US" b="1" i="1" dirty="0">
                <a:solidFill>
                  <a:srgbClr val="00FF00"/>
                </a:solidFill>
                <a:sym typeface="Wingdings" panose="05000000000000000000" pitchFamily="2" charset="2"/>
              </a:rPr>
              <a:t>Effective particle molality</a:t>
            </a:r>
            <a:r>
              <a:rPr lang="en-US" dirty="0">
                <a:sym typeface="Wingdings" panose="05000000000000000000" pitchFamily="2" charset="2"/>
              </a:rPr>
              <a:t> = 3 x 0.1 </a:t>
            </a:r>
            <a:r>
              <a:rPr lang="en-US" i="1" dirty="0">
                <a:sym typeface="Wingdings" panose="05000000000000000000" pitchFamily="2" charset="2"/>
              </a:rPr>
              <a:t>m = </a:t>
            </a:r>
            <a:r>
              <a:rPr lang="en-US" b="1" dirty="0">
                <a:solidFill>
                  <a:schemeClr val="accent1">
                    <a:lumMod val="60000"/>
                    <a:lumOff val="40000"/>
                  </a:schemeClr>
                </a:solidFill>
                <a:sym typeface="Wingdings" panose="05000000000000000000" pitchFamily="2" charset="2"/>
              </a:rPr>
              <a:t>0.3</a:t>
            </a:r>
            <a:r>
              <a:rPr lang="en-US" b="1" i="1" dirty="0">
                <a:solidFill>
                  <a:schemeClr val="accent1">
                    <a:lumMod val="60000"/>
                    <a:lumOff val="40000"/>
                  </a:schemeClr>
                </a:solidFill>
                <a:sym typeface="Wingdings" panose="05000000000000000000" pitchFamily="2" charset="2"/>
              </a:rPr>
              <a:t> m</a:t>
            </a:r>
          </a:p>
          <a:p>
            <a:endParaRPr lang="en-US" baseline="-25000" dirty="0"/>
          </a:p>
          <a:p>
            <a:endParaRPr lang="en-US" dirty="0"/>
          </a:p>
        </p:txBody>
      </p:sp>
      <p:sp>
        <p:nvSpPr>
          <p:cNvPr id="2" name="Slide Number Placeholder 1">
            <a:extLst>
              <a:ext uri="{FF2B5EF4-FFF2-40B4-BE49-F238E27FC236}">
                <a16:creationId xmlns:a16="http://schemas.microsoft.com/office/drawing/2014/main" id="{C4FBF8C7-532F-97DD-9745-967D1013E150}"/>
              </a:ext>
            </a:extLst>
          </p:cNvPr>
          <p:cNvSpPr>
            <a:spLocks noGrp="1"/>
          </p:cNvSpPr>
          <p:nvPr>
            <p:ph type="sldNum" sz="quarter" idx="10"/>
          </p:nvPr>
        </p:nvSpPr>
        <p:spPr/>
        <p:txBody>
          <a:bodyPr/>
          <a:lstStyle/>
          <a:p>
            <a:fld id="{48B47BF4-C530-47F3-8F78-E261EA428483}" type="slidenum">
              <a:rPr lang="en-US" smtClean="0"/>
              <a:pPr/>
              <a:t>47</a:t>
            </a:fld>
            <a:endParaRPr lang="en-US" dirty="0"/>
          </a:p>
        </p:txBody>
      </p:sp>
    </p:spTree>
    <p:extLst>
      <p:ext uri="{BB962C8B-B14F-4D97-AF65-F5344CB8AC3E}">
        <p14:creationId xmlns:p14="http://schemas.microsoft.com/office/powerpoint/2010/main" val="7953155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45111D-3DB9-4194-ABB7-56C393DFCA6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C18B852-DA50-D2C6-3984-E776778542FB}"/>
              </a:ext>
            </a:extLst>
          </p:cNvPr>
          <p:cNvSpPr>
            <a:spLocks noGrp="1"/>
          </p:cNvSpPr>
          <p:nvPr>
            <p:ph type="title"/>
          </p:nvPr>
        </p:nvSpPr>
        <p:spPr>
          <a:xfrm>
            <a:off x="378177" y="204946"/>
            <a:ext cx="8421512" cy="707886"/>
          </a:xfrm>
        </p:spPr>
        <p:txBody>
          <a:bodyPr/>
          <a:lstStyle/>
          <a:p>
            <a:r>
              <a:rPr lang="en-US" sz="4000" dirty="0"/>
              <a:t>Computing B.P. / F.P. Changes</a:t>
            </a:r>
          </a:p>
        </p:txBody>
      </p:sp>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B967D7C7-777D-17E9-5219-D541F700A9AD}"/>
                  </a:ext>
                </a:extLst>
              </p:cNvPr>
              <p:cNvSpPr>
                <a:spLocks noGrp="1"/>
              </p:cNvSpPr>
              <p:nvPr>
                <p:ph idx="1"/>
              </p:nvPr>
            </p:nvSpPr>
            <p:spPr>
              <a:xfrm>
                <a:off x="378177" y="981489"/>
                <a:ext cx="8387645" cy="5383503"/>
              </a:xfrm>
            </p:spPr>
            <p:txBody>
              <a:bodyPr/>
              <a:lstStyle/>
              <a:p>
                <a:r>
                  <a:rPr lang="en-US" sz="2000" dirty="0"/>
                  <a:t>The math for computing the changes to b.p. and </a:t>
                </a:r>
                <a:r>
                  <a:rPr lang="en-US" sz="2000" dirty="0" err="1"/>
                  <a:t>f.p.</a:t>
                </a:r>
                <a:r>
                  <a:rPr lang="en-US" sz="2000" dirty="0"/>
                  <a:t> values are known</a:t>
                </a:r>
              </a:p>
              <a:p>
                <a:pPr marL="0" indent="0">
                  <a:buNone/>
                </a:pPr>
                <a14:m>
                  <m:oMathPara xmlns:m="http://schemas.openxmlformats.org/officeDocument/2006/math">
                    <m:oMathParaPr>
                      <m:jc m:val="centerGroup"/>
                    </m:oMathParaPr>
                    <m:oMath xmlns:m="http://schemas.openxmlformats.org/officeDocument/2006/math">
                      <m:r>
                        <m:rPr>
                          <m:sty m:val="p"/>
                        </m:rPr>
                        <a:rPr lang="el-GR" b="0" i="1" dirty="0" smtClean="0">
                          <a:latin typeface="Cambria Math" panose="02040503050406030204" pitchFamily="18" charset="0"/>
                          <a:ea typeface="Cambria Math" panose="02040503050406030204" pitchFamily="18" charset="0"/>
                        </a:rPr>
                        <m:t>Δ</m:t>
                      </m:r>
                      <m:r>
                        <a:rPr lang="en-US" b="0" i="1" dirty="0" smtClean="0">
                          <a:latin typeface="Cambria Math" panose="02040503050406030204" pitchFamily="18" charset="0"/>
                        </a:rPr>
                        <m:t>𝑇</m:t>
                      </m:r>
                      <m:r>
                        <a:rPr lang="en-US" b="0" i="1" baseline="-25000" dirty="0" smtClean="0">
                          <a:latin typeface="Cambria Math" panose="02040503050406030204" pitchFamily="18" charset="0"/>
                        </a:rPr>
                        <m:t>𝑏</m:t>
                      </m:r>
                      <m:r>
                        <a:rPr lang="en-US" b="0" i="1" dirty="0" smtClean="0">
                          <a:latin typeface="Cambria Math" panose="02040503050406030204" pitchFamily="18" charset="0"/>
                        </a:rPr>
                        <m:t>=</m:t>
                      </m:r>
                      <m:r>
                        <a:rPr lang="en-US" b="0" i="1" dirty="0" smtClean="0">
                          <a:latin typeface="Cambria Math" panose="02040503050406030204" pitchFamily="18" charset="0"/>
                        </a:rPr>
                        <m:t>𝑘𝑏</m:t>
                      </m:r>
                      <m:r>
                        <a:rPr lang="en-US" b="0" i="1" dirty="0" smtClean="0">
                          <a:latin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𝑚</m:t>
                      </m:r>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𝑖</m:t>
                      </m:r>
                    </m:oMath>
                  </m:oMathPara>
                </a14:m>
                <a:endParaRPr lang="en-US" b="0" i="1" dirty="0">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l-GR" i="1" dirty="0">
                          <a:latin typeface="Cambria Math" panose="02040503050406030204" pitchFamily="18" charset="0"/>
                          <a:ea typeface="Cambria Math" panose="02040503050406030204" pitchFamily="18" charset="0"/>
                        </a:rPr>
                        <m:t>Δ</m:t>
                      </m:r>
                      <m:r>
                        <a:rPr lang="en-US" i="1" dirty="0">
                          <a:latin typeface="Cambria Math" panose="02040503050406030204" pitchFamily="18" charset="0"/>
                        </a:rPr>
                        <m:t>𝑇</m:t>
                      </m:r>
                      <m:r>
                        <a:rPr lang="en-US" b="0" i="1" baseline="-25000" dirty="0" smtClean="0">
                          <a:latin typeface="Cambria Math" panose="02040503050406030204" pitchFamily="18" charset="0"/>
                        </a:rPr>
                        <m:t>𝑓</m:t>
                      </m:r>
                      <m:r>
                        <a:rPr lang="en-US" i="1" dirty="0">
                          <a:latin typeface="Cambria Math" panose="02040503050406030204" pitchFamily="18" charset="0"/>
                        </a:rPr>
                        <m:t>=</m:t>
                      </m:r>
                      <m:r>
                        <a:rPr lang="en-US" i="1" dirty="0">
                          <a:latin typeface="Cambria Math" panose="02040503050406030204" pitchFamily="18" charset="0"/>
                        </a:rPr>
                        <m:t>𝑘𝑓</m:t>
                      </m:r>
                      <m:r>
                        <a:rPr lang="en-US" i="1" dirty="0">
                          <a:latin typeface="Cambria Math" panose="02040503050406030204" pitchFamily="18" charset="0"/>
                        </a:rPr>
                        <m:t> ×</m:t>
                      </m:r>
                      <m:r>
                        <a:rPr lang="en-US" i="1" dirty="0">
                          <a:latin typeface="Cambria Math" panose="02040503050406030204" pitchFamily="18" charset="0"/>
                          <a:ea typeface="Cambria Math" panose="02040503050406030204" pitchFamily="18" charset="0"/>
                        </a:rPr>
                        <m:t>𝑚</m:t>
                      </m:r>
                      <m:r>
                        <a:rPr lang="en-US" i="1" dirty="0">
                          <a:latin typeface="Cambria Math" panose="02040503050406030204" pitchFamily="18" charset="0"/>
                          <a:ea typeface="Cambria Math" panose="02040503050406030204" pitchFamily="18" charset="0"/>
                        </a:rPr>
                        <m:t>×</m:t>
                      </m:r>
                      <m:r>
                        <a:rPr lang="en-US" i="1" dirty="0">
                          <a:latin typeface="Cambria Math" panose="02040503050406030204" pitchFamily="18" charset="0"/>
                          <a:ea typeface="Cambria Math" panose="02040503050406030204" pitchFamily="18" charset="0"/>
                        </a:rPr>
                        <m:t>𝑖</m:t>
                      </m:r>
                    </m:oMath>
                  </m:oMathPara>
                </a14:m>
                <a:endParaRPr lang="en-US" i="1" dirty="0">
                  <a:latin typeface="Cambria Math" panose="02040503050406030204" pitchFamily="18" charset="0"/>
                  <a:ea typeface="Cambria Math" panose="02040503050406030204" pitchFamily="18" charset="0"/>
                </a:endParaRPr>
              </a:p>
              <a:p>
                <a:pPr marL="0" indent="0">
                  <a:buNone/>
                </a:pPr>
                <a:r>
                  <a:rPr lang="el-GR" sz="2000" dirty="0">
                    <a:ea typeface="Cambria Math" panose="02040503050406030204" pitchFamily="18" charset="0"/>
                  </a:rPr>
                  <a:t>Δ</a:t>
                </a:r>
                <a:r>
                  <a:rPr lang="en-US" sz="2000" i="1" dirty="0">
                    <a:ea typeface="Cambria Math" panose="02040503050406030204" pitchFamily="18" charset="0"/>
                  </a:rPr>
                  <a:t>T</a:t>
                </a:r>
                <a:r>
                  <a:rPr lang="en-US" sz="2000" i="1" baseline="-25000" dirty="0">
                    <a:ea typeface="Cambria Math" panose="02040503050406030204" pitchFamily="18" charset="0"/>
                  </a:rPr>
                  <a:t>b </a:t>
                </a:r>
                <a:r>
                  <a:rPr lang="en-US" sz="2000" i="1" dirty="0">
                    <a:ea typeface="Cambria Math" panose="02040503050406030204" pitchFamily="18" charset="0"/>
                  </a:rPr>
                  <a:t>,  </a:t>
                </a:r>
                <a:r>
                  <a:rPr lang="el-GR" sz="2000" dirty="0">
                    <a:ea typeface="Cambria Math" panose="02040503050406030204" pitchFamily="18" charset="0"/>
                  </a:rPr>
                  <a:t>Δ</a:t>
                </a:r>
                <a:r>
                  <a:rPr lang="en-US" sz="2000" i="1" dirty="0" err="1">
                    <a:ea typeface="Cambria Math" panose="02040503050406030204" pitchFamily="18" charset="0"/>
                  </a:rPr>
                  <a:t>T</a:t>
                </a:r>
                <a:r>
                  <a:rPr lang="en-US" sz="2000" i="1" baseline="-25000" dirty="0" err="1">
                    <a:ea typeface="Cambria Math" panose="02040503050406030204" pitchFamily="18" charset="0"/>
                  </a:rPr>
                  <a:t>f</a:t>
                </a:r>
                <a:r>
                  <a:rPr lang="en-US" sz="2000" i="1" dirty="0">
                    <a:ea typeface="Cambria Math" panose="02040503050406030204" pitchFamily="18" charset="0"/>
                  </a:rPr>
                  <a:t>  </a:t>
                </a:r>
                <a:r>
                  <a:rPr lang="en-US" sz="2000" dirty="0">
                    <a:ea typeface="Cambria Math" panose="02040503050406030204" pitchFamily="18" charset="0"/>
                  </a:rPr>
                  <a:t>= change in boiling, freezing points, respectively</a:t>
                </a:r>
              </a:p>
              <a:p>
                <a:pPr marL="0" indent="0">
                  <a:buNone/>
                </a:pPr>
                <a:r>
                  <a:rPr lang="en-US" sz="2000" i="1" dirty="0">
                    <a:ea typeface="Cambria Math" panose="02040503050406030204" pitchFamily="18" charset="0"/>
                  </a:rPr>
                  <a:t>m  </a:t>
                </a:r>
                <a:r>
                  <a:rPr lang="en-US" sz="2000" dirty="0">
                    <a:ea typeface="Cambria Math" panose="02040503050406030204" pitchFamily="18" charset="0"/>
                  </a:rPr>
                  <a:t>= solution molality</a:t>
                </a:r>
              </a:p>
              <a:p>
                <a:pPr marL="401638" indent="-401638">
                  <a:buNone/>
                </a:pPr>
                <a:r>
                  <a:rPr lang="en-US" sz="2000" i="1" dirty="0" err="1">
                    <a:ea typeface="Cambria Math" panose="02040503050406030204" pitchFamily="18" charset="0"/>
                  </a:rPr>
                  <a:t>i</a:t>
                </a:r>
                <a:r>
                  <a:rPr lang="en-US" sz="2000" i="1" dirty="0">
                    <a:ea typeface="Cambria Math" panose="02040503050406030204" pitchFamily="18" charset="0"/>
                  </a:rPr>
                  <a:t> </a:t>
                </a:r>
                <a:r>
                  <a:rPr lang="en-US" sz="2000" dirty="0">
                    <a:ea typeface="Cambria Math" panose="02040503050406030204" pitchFamily="18" charset="0"/>
                  </a:rPr>
                  <a:t>= number of particles formed in solution</a:t>
                </a:r>
                <a:br>
                  <a:rPr lang="en-US" sz="2000" dirty="0">
                    <a:ea typeface="Cambria Math" panose="02040503050406030204" pitchFamily="18" charset="0"/>
                  </a:rPr>
                </a:br>
                <a:r>
                  <a:rPr lang="en-US" sz="2000" dirty="0" err="1">
                    <a:solidFill>
                      <a:srgbClr val="FFFF00"/>
                    </a:solidFill>
                    <a:ea typeface="Cambria Math" panose="02040503050406030204" pitchFamily="18" charset="0"/>
                  </a:rPr>
                  <a:t>i</a:t>
                </a:r>
                <a:r>
                  <a:rPr lang="en-US" sz="2000" dirty="0">
                    <a:solidFill>
                      <a:srgbClr val="FFFF00"/>
                    </a:solidFill>
                    <a:ea typeface="Cambria Math" panose="02040503050406030204" pitchFamily="18" charset="0"/>
                  </a:rPr>
                  <a:t> = 1 for molecules, </a:t>
                </a:r>
                <a:r>
                  <a:rPr lang="en-US" sz="2000" dirty="0" err="1">
                    <a:solidFill>
                      <a:srgbClr val="FFFF00"/>
                    </a:solidFill>
                    <a:ea typeface="Cambria Math" panose="02040503050406030204" pitchFamily="18" charset="0"/>
                  </a:rPr>
                  <a:t>i</a:t>
                </a:r>
                <a:r>
                  <a:rPr lang="en-US" sz="2000" dirty="0">
                    <a:solidFill>
                      <a:srgbClr val="FFFF00"/>
                    </a:solidFill>
                    <a:ea typeface="Cambria Math" panose="02040503050406030204" pitchFamily="18" charset="0"/>
                  </a:rPr>
                  <a:t> &lt;= 2 for ions</a:t>
                </a:r>
              </a:p>
              <a:p>
                <a:pPr marL="401638" indent="-401638">
                  <a:buNone/>
                </a:pPr>
                <a:r>
                  <a:rPr lang="en-US" sz="2000" i="1">
                    <a:ea typeface="Cambria Math" panose="02040503050406030204" pitchFamily="18" charset="0"/>
                  </a:rPr>
                  <a:t>k</a:t>
                </a:r>
                <a:r>
                  <a:rPr lang="en-US" sz="2000" i="1" baseline="-25000">
                    <a:ea typeface="Cambria Math" panose="02040503050406030204" pitchFamily="18" charset="0"/>
                  </a:rPr>
                  <a:t>b </a:t>
                </a:r>
                <a:r>
                  <a:rPr lang="en-US" sz="2000" i="1" dirty="0">
                    <a:ea typeface="Cambria Math" panose="02040503050406030204" pitchFamily="18" charset="0"/>
                  </a:rPr>
                  <a:t>, </a:t>
                </a:r>
                <a:r>
                  <a:rPr lang="en-US" sz="2000" i="1" dirty="0" err="1">
                    <a:ea typeface="Cambria Math" panose="02040503050406030204" pitchFamily="18" charset="0"/>
                  </a:rPr>
                  <a:t>k</a:t>
                </a:r>
                <a:r>
                  <a:rPr lang="en-US" sz="2000" i="1" baseline="-25000" dirty="0" err="1">
                    <a:ea typeface="Cambria Math" panose="02040503050406030204" pitchFamily="18" charset="0"/>
                  </a:rPr>
                  <a:t>f</a:t>
                </a:r>
                <a:r>
                  <a:rPr lang="en-US" sz="2000" dirty="0">
                    <a:ea typeface="Cambria Math" panose="02040503050406030204" pitchFamily="18" charset="0"/>
                  </a:rPr>
                  <a:t> = a constant relating </a:t>
                </a:r>
                <a:r>
                  <a:rPr lang="el-GR" sz="2000" dirty="0">
                    <a:ea typeface="Cambria Math" panose="02040503050406030204" pitchFamily="18" charset="0"/>
                  </a:rPr>
                  <a:t>Δ</a:t>
                </a:r>
                <a:r>
                  <a:rPr lang="en-US" sz="2000" i="1" dirty="0">
                    <a:ea typeface="Cambria Math" panose="02040503050406030204" pitchFamily="18" charset="0"/>
                  </a:rPr>
                  <a:t>T</a:t>
                </a:r>
                <a:r>
                  <a:rPr lang="en-US" sz="2000" dirty="0">
                    <a:ea typeface="Cambria Math" panose="02040503050406030204" pitchFamily="18" charset="0"/>
                  </a:rPr>
                  <a:t> to molality and particle number</a:t>
                </a:r>
              </a:p>
              <a:p>
                <a:pPr marL="0" indent="0">
                  <a:buNone/>
                </a:pPr>
                <a:endParaRPr lang="en-US" dirty="0">
                  <a:latin typeface="Cambria Math" panose="02040503050406030204" pitchFamily="18" charset="0"/>
                  <a:ea typeface="Cambria Math" panose="02040503050406030204" pitchFamily="18" charset="0"/>
                </a:endParaRPr>
              </a:p>
              <a:p>
                <a:endParaRPr lang="en-US" dirty="0">
                  <a:latin typeface="Cambria Math" panose="02040503050406030204" pitchFamily="18" charset="0"/>
                  <a:ea typeface="Cambria Math" panose="02040503050406030204" pitchFamily="18" charset="0"/>
                </a:endParaRPr>
              </a:p>
              <a:p>
                <a:endParaRPr lang="en-US" dirty="0"/>
              </a:p>
            </p:txBody>
          </p:sp>
        </mc:Choice>
        <mc:Fallback>
          <p:sp>
            <p:nvSpPr>
              <p:cNvPr id="5" name="Content Placeholder 4">
                <a:extLst>
                  <a:ext uri="{FF2B5EF4-FFF2-40B4-BE49-F238E27FC236}">
                    <a16:creationId xmlns:a16="http://schemas.microsoft.com/office/drawing/2014/main" id="{B967D7C7-777D-17E9-5219-D541F700A9AD}"/>
                  </a:ext>
                </a:extLst>
              </p:cNvPr>
              <p:cNvSpPr>
                <a:spLocks noGrp="1" noRot="1" noChangeAspect="1" noMove="1" noResize="1" noEditPoints="1" noAdjustHandles="1" noChangeArrowheads="1" noChangeShapeType="1" noTextEdit="1"/>
              </p:cNvSpPr>
              <p:nvPr>
                <p:ph idx="1"/>
              </p:nvPr>
            </p:nvSpPr>
            <p:spPr>
              <a:xfrm>
                <a:off x="378177" y="981489"/>
                <a:ext cx="8387645" cy="5383503"/>
              </a:xfrm>
              <a:blipFill>
                <a:blip r:embed="rId2"/>
                <a:stretch>
                  <a:fillRect l="-799" t="-793"/>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812D9A1-ED08-ED45-9D01-87F02E0ED0E0}"/>
              </a:ext>
            </a:extLst>
          </p:cNvPr>
          <p:cNvSpPr>
            <a:spLocks noGrp="1"/>
          </p:cNvSpPr>
          <p:nvPr>
            <p:ph type="sldNum" sz="quarter" idx="10"/>
          </p:nvPr>
        </p:nvSpPr>
        <p:spPr/>
        <p:txBody>
          <a:bodyPr/>
          <a:lstStyle/>
          <a:p>
            <a:fld id="{48B47BF4-C530-47F3-8F78-E261EA428483}" type="slidenum">
              <a:rPr lang="en-US" smtClean="0"/>
              <a:pPr/>
              <a:t>48</a:t>
            </a:fld>
            <a:endParaRPr lang="en-US" dirty="0"/>
          </a:p>
        </p:txBody>
      </p:sp>
      <p:pic>
        <p:nvPicPr>
          <p:cNvPr id="6" name="Picture 5">
            <a:extLst>
              <a:ext uri="{FF2B5EF4-FFF2-40B4-BE49-F238E27FC236}">
                <a16:creationId xmlns:a16="http://schemas.microsoft.com/office/drawing/2014/main" id="{01D46949-DBE7-854C-50D6-ACCFB40B02A7}"/>
              </a:ext>
            </a:extLst>
          </p:cNvPr>
          <p:cNvPicPr>
            <a:picLocks noChangeAspect="1"/>
          </p:cNvPicPr>
          <p:nvPr/>
        </p:nvPicPr>
        <p:blipFill>
          <a:blip r:embed="rId3"/>
          <a:stretch>
            <a:fillRect/>
          </a:stretch>
        </p:blipFill>
        <p:spPr>
          <a:xfrm>
            <a:off x="484632" y="4274866"/>
            <a:ext cx="7940934" cy="2158783"/>
          </a:xfrm>
          <a:prstGeom prst="rect">
            <a:avLst/>
          </a:prstGeom>
        </p:spPr>
      </p:pic>
    </p:spTree>
    <p:extLst>
      <p:ext uri="{BB962C8B-B14F-4D97-AF65-F5344CB8AC3E}">
        <p14:creationId xmlns:p14="http://schemas.microsoft.com/office/powerpoint/2010/main" val="24148122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297497-D7B1-128B-288A-D57F54BE3B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A4904B-5466-F72F-53F7-4510179DAE57}"/>
              </a:ext>
            </a:extLst>
          </p:cNvPr>
          <p:cNvSpPr>
            <a:spLocks noGrp="1"/>
          </p:cNvSpPr>
          <p:nvPr>
            <p:ph type="title"/>
          </p:nvPr>
        </p:nvSpPr>
        <p:spPr>
          <a:xfrm>
            <a:off x="372533" y="177860"/>
            <a:ext cx="8421512" cy="769441"/>
          </a:xfrm>
        </p:spPr>
        <p:txBody>
          <a:bodyPr/>
          <a:lstStyle/>
          <a:p>
            <a:r>
              <a:rPr lang="en-US" sz="4400" dirty="0"/>
              <a:t>Osmosis</a:t>
            </a:r>
          </a:p>
        </p:txBody>
      </p:sp>
      <p:sp>
        <p:nvSpPr>
          <p:cNvPr id="5" name="Content Placeholder 4">
            <a:extLst>
              <a:ext uri="{FF2B5EF4-FFF2-40B4-BE49-F238E27FC236}">
                <a16:creationId xmlns:a16="http://schemas.microsoft.com/office/drawing/2014/main" id="{252F1AF0-5D1F-DD80-0DFE-BBEEC8DB03FF}"/>
              </a:ext>
            </a:extLst>
          </p:cNvPr>
          <p:cNvSpPr>
            <a:spLocks noGrp="1"/>
          </p:cNvSpPr>
          <p:nvPr>
            <p:ph idx="1"/>
          </p:nvPr>
        </p:nvSpPr>
        <p:spPr>
          <a:xfrm>
            <a:off x="378177" y="984136"/>
            <a:ext cx="8387645" cy="5383503"/>
          </a:xfrm>
        </p:spPr>
        <p:txBody>
          <a:bodyPr/>
          <a:lstStyle/>
          <a:p>
            <a:r>
              <a:rPr lang="en-US" b="1" dirty="0">
                <a:solidFill>
                  <a:srgbClr val="00FF00"/>
                </a:solidFill>
              </a:rPr>
              <a:t>Osmosis</a:t>
            </a:r>
            <a:r>
              <a:rPr lang="en-US" dirty="0"/>
              <a:t> is net movement of </a:t>
            </a:r>
            <a:r>
              <a:rPr lang="en-US" dirty="0">
                <a:solidFill>
                  <a:srgbClr val="FF00FF"/>
                </a:solidFill>
              </a:rPr>
              <a:t>solvent</a:t>
            </a:r>
            <a:r>
              <a:rPr lang="en-US" dirty="0"/>
              <a:t> molecules (typically water) across a </a:t>
            </a:r>
            <a:r>
              <a:rPr lang="en-US" dirty="0">
                <a:solidFill>
                  <a:schemeClr val="accent1">
                    <a:lumMod val="60000"/>
                    <a:lumOff val="40000"/>
                  </a:schemeClr>
                </a:solidFill>
              </a:rPr>
              <a:t>selectively </a:t>
            </a:r>
            <a:br>
              <a:rPr lang="en-US" dirty="0">
                <a:solidFill>
                  <a:schemeClr val="accent1">
                    <a:lumMod val="60000"/>
                    <a:lumOff val="40000"/>
                  </a:schemeClr>
                </a:solidFill>
              </a:rPr>
            </a:br>
            <a:r>
              <a:rPr lang="en-US" dirty="0">
                <a:solidFill>
                  <a:schemeClr val="accent1">
                    <a:lumMod val="60000"/>
                    <a:lumOff val="40000"/>
                  </a:schemeClr>
                </a:solidFill>
              </a:rPr>
              <a:t>(“semi-”) permeable membrane </a:t>
            </a:r>
            <a:r>
              <a:rPr lang="en-US" dirty="0"/>
              <a:t>because solution concentrations differ across the membrane</a:t>
            </a:r>
          </a:p>
          <a:p>
            <a:r>
              <a:rPr lang="en-US" sz="2000" dirty="0"/>
              <a:t>Solute is not permeable (does</a:t>
            </a:r>
            <a:br>
              <a:rPr lang="en-US" sz="2000" dirty="0"/>
            </a:br>
            <a:r>
              <a:rPr lang="en-US" sz="2000" dirty="0"/>
              <a:t>not pass through the</a:t>
            </a:r>
            <a:br>
              <a:rPr lang="en-US" sz="2000" dirty="0"/>
            </a:br>
            <a:r>
              <a:rPr lang="en-US" sz="2000" dirty="0"/>
              <a:t>membrane) but solvent</a:t>
            </a:r>
            <a:br>
              <a:rPr lang="en-US" sz="2000" dirty="0"/>
            </a:br>
            <a:r>
              <a:rPr lang="en-US" sz="2000" dirty="0"/>
              <a:t>molecules do pass</a:t>
            </a:r>
          </a:p>
          <a:p>
            <a:r>
              <a:rPr lang="en-US" sz="2000" dirty="0"/>
              <a:t>The movement of solvent</a:t>
            </a:r>
            <a:br>
              <a:rPr lang="en-US" sz="2000" dirty="0"/>
            </a:br>
            <a:r>
              <a:rPr lang="en-US" sz="2000" dirty="0"/>
              <a:t>molecules is because a force</a:t>
            </a:r>
            <a:br>
              <a:rPr lang="en-US" sz="2000" dirty="0"/>
            </a:br>
            <a:r>
              <a:rPr lang="en-US" sz="2000" dirty="0"/>
              <a:t>(as a </a:t>
            </a:r>
            <a:r>
              <a:rPr lang="en-US" sz="2000" b="1" dirty="0">
                <a:solidFill>
                  <a:schemeClr val="accent1">
                    <a:lumMod val="60000"/>
                    <a:lumOff val="40000"/>
                  </a:schemeClr>
                </a:solidFill>
              </a:rPr>
              <a:t>pressure</a:t>
            </a:r>
            <a:r>
              <a:rPr lang="en-US" sz="2000" dirty="0"/>
              <a:t>) to equalize</a:t>
            </a:r>
            <a:br>
              <a:rPr lang="en-US" sz="2000" dirty="0"/>
            </a:br>
            <a:r>
              <a:rPr lang="en-US" sz="2000" dirty="0"/>
              <a:t>or the solute concentrations </a:t>
            </a:r>
            <a:br>
              <a:rPr lang="en-US" sz="2000" dirty="0"/>
            </a:br>
            <a:r>
              <a:rPr lang="en-US" sz="2000" dirty="0"/>
              <a:t>on both sides</a:t>
            </a:r>
          </a:p>
          <a:p>
            <a:r>
              <a:rPr lang="en-US" sz="2000" dirty="0"/>
              <a:t>This can cause the volume of</a:t>
            </a:r>
            <a:br>
              <a:rPr lang="en-US" sz="2000" dirty="0"/>
            </a:br>
            <a:r>
              <a:rPr lang="en-US" sz="2000" dirty="0"/>
              <a:t>solution to be greater on one</a:t>
            </a:r>
            <a:br>
              <a:rPr lang="en-US" sz="2000" dirty="0"/>
            </a:br>
            <a:r>
              <a:rPr lang="en-US" sz="2000" dirty="0"/>
              <a:t>side of the membrane compared</a:t>
            </a:r>
            <a:br>
              <a:rPr lang="en-US" sz="2000" dirty="0"/>
            </a:br>
            <a:r>
              <a:rPr lang="en-US" sz="2000" dirty="0"/>
              <a:t>to the other</a:t>
            </a:r>
          </a:p>
        </p:txBody>
      </p:sp>
      <p:sp>
        <p:nvSpPr>
          <p:cNvPr id="2" name="Slide Number Placeholder 1">
            <a:extLst>
              <a:ext uri="{FF2B5EF4-FFF2-40B4-BE49-F238E27FC236}">
                <a16:creationId xmlns:a16="http://schemas.microsoft.com/office/drawing/2014/main" id="{83CA0C77-BB16-3B1D-BD1E-0442DF71E5CB}"/>
              </a:ext>
            </a:extLst>
          </p:cNvPr>
          <p:cNvSpPr>
            <a:spLocks noGrp="1"/>
          </p:cNvSpPr>
          <p:nvPr>
            <p:ph type="sldNum" sz="quarter" idx="10"/>
          </p:nvPr>
        </p:nvSpPr>
        <p:spPr/>
        <p:txBody>
          <a:bodyPr/>
          <a:lstStyle/>
          <a:p>
            <a:fld id="{48B47BF4-C530-47F3-8F78-E261EA428483}" type="slidenum">
              <a:rPr lang="en-US" smtClean="0"/>
              <a:pPr/>
              <a:t>49</a:t>
            </a:fld>
            <a:endParaRPr lang="en-US" dirty="0"/>
          </a:p>
        </p:txBody>
      </p:sp>
      <p:pic>
        <p:nvPicPr>
          <p:cNvPr id="7" name="Picture 6">
            <a:extLst>
              <a:ext uri="{FF2B5EF4-FFF2-40B4-BE49-F238E27FC236}">
                <a16:creationId xmlns:a16="http://schemas.microsoft.com/office/drawing/2014/main" id="{726910E2-CF70-69DD-1C50-7DB961690E64}"/>
              </a:ext>
            </a:extLst>
          </p:cNvPr>
          <p:cNvPicPr>
            <a:picLocks noChangeAspect="1"/>
          </p:cNvPicPr>
          <p:nvPr/>
        </p:nvPicPr>
        <p:blipFill>
          <a:blip r:embed="rId2"/>
          <a:stretch>
            <a:fillRect/>
          </a:stretch>
        </p:blipFill>
        <p:spPr>
          <a:xfrm>
            <a:off x="4812926" y="2642616"/>
            <a:ext cx="4226047" cy="2066544"/>
          </a:xfrm>
          <a:prstGeom prst="rect">
            <a:avLst/>
          </a:prstGeom>
        </p:spPr>
      </p:pic>
      <p:sp>
        <p:nvSpPr>
          <p:cNvPr id="9" name="TextBox 8">
            <a:extLst>
              <a:ext uri="{FF2B5EF4-FFF2-40B4-BE49-F238E27FC236}">
                <a16:creationId xmlns:a16="http://schemas.microsoft.com/office/drawing/2014/main" id="{20FD35E4-B33A-D12A-E6AE-769E24F2C93F}"/>
              </a:ext>
            </a:extLst>
          </p:cNvPr>
          <p:cNvSpPr txBox="1"/>
          <p:nvPr/>
        </p:nvSpPr>
        <p:spPr>
          <a:xfrm>
            <a:off x="4992623" y="4892040"/>
            <a:ext cx="3801421" cy="1754326"/>
          </a:xfrm>
          <a:prstGeom prst="rect">
            <a:avLst/>
          </a:prstGeom>
          <a:noFill/>
        </p:spPr>
        <p:txBody>
          <a:bodyPr wrap="square" rtlCol="0">
            <a:spAutoFit/>
          </a:bodyPr>
          <a:lstStyle/>
          <a:p>
            <a:r>
              <a:rPr lang="en-US" sz="1200" dirty="0">
                <a:solidFill>
                  <a:schemeClr val="bg1"/>
                </a:solidFill>
                <a:latin typeface="Times New Roman" panose="02020603050405020304" pitchFamily="18" charset="0"/>
                <a:cs typeface="Times New Roman" panose="02020603050405020304" pitchFamily="18" charset="0"/>
              </a:rPr>
              <a:t>Figure: Osmosis. (a) Two solutions of differing concentrations are placed on either side of a semipermeable membrane. (b) When osmosis occurs, solvent molecules selectively pass through the membrane from the dilute solution to the concentrated solution, diluting it until the two concentrations are the same. The pressure exerted by the different height of the solution on the right is called the osmotic pressure. (CC BY-SA-NC 3.0; anonymous)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5D3FB8-8928-FDD3-7257-A59388FC1E80}"/>
                  </a:ext>
                </a:extLst>
              </p:cNvPr>
              <p:cNvSpPr txBox="1"/>
              <p:nvPr/>
            </p:nvSpPr>
            <p:spPr>
              <a:xfrm>
                <a:off x="4114800" y="2971800"/>
                <a:ext cx="1812869"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sz="1600" i="1" smtClean="0">
                          <a:solidFill>
                            <a:schemeClr val="bg1"/>
                          </a:solidFill>
                          <a:latin typeface="Cambria Math" panose="02040503050406030204" pitchFamily="18" charset="0"/>
                        </a:rPr>
                        <a:t>Type equation here.</a:t>
                      </a:fld>
                    </m:oMath>
                  </m:oMathPara>
                </a14:m>
                <a:endParaRPr lang="en-US" sz="1600" dirty="0">
                  <a:solidFill>
                    <a:schemeClr val="bg1"/>
                  </a:solidFill>
                </a:endParaRPr>
              </a:p>
            </p:txBody>
          </p:sp>
        </mc:Choice>
        <mc:Fallback xmlns="">
          <p:sp>
            <p:nvSpPr>
              <p:cNvPr id="10" name="TextBox 9">
                <a:extLst>
                  <a:ext uri="{FF2B5EF4-FFF2-40B4-BE49-F238E27FC236}">
                    <a16:creationId xmlns:a16="http://schemas.microsoft.com/office/drawing/2014/main" id="{155D3FB8-8928-FDD3-7257-A59388FC1E80}"/>
                  </a:ext>
                </a:extLst>
              </p:cNvPr>
              <p:cNvSpPr txBox="1">
                <a:spLocks noRot="1" noChangeAspect="1" noMove="1" noResize="1" noEditPoints="1" noAdjustHandles="1" noChangeArrowheads="1" noChangeShapeType="1" noTextEdit="1"/>
              </p:cNvSpPr>
              <p:nvPr/>
            </p:nvSpPr>
            <p:spPr>
              <a:xfrm>
                <a:off x="4114800" y="2971800"/>
                <a:ext cx="1812869" cy="246221"/>
              </a:xfrm>
              <a:prstGeom prst="rect">
                <a:avLst/>
              </a:prstGeom>
              <a:blipFill>
                <a:blip r:embed="rId3"/>
                <a:stretch>
                  <a:fillRect l="-2694" r="-1684" b="-32500"/>
                </a:stretch>
              </a:blipFill>
            </p:spPr>
            <p:txBody>
              <a:bodyPr/>
              <a:lstStyle/>
              <a:p>
                <a:r>
                  <a:rPr lang="en-US">
                    <a:noFill/>
                  </a:rPr>
                  <a:t> </a:t>
                </a:r>
              </a:p>
            </p:txBody>
          </p:sp>
        </mc:Fallback>
      </mc:AlternateContent>
    </p:spTree>
    <p:extLst>
      <p:ext uri="{BB962C8B-B14F-4D97-AF65-F5344CB8AC3E}">
        <p14:creationId xmlns:p14="http://schemas.microsoft.com/office/powerpoint/2010/main" val="14297754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7A00B-315A-4CFF-9163-28BA3253ED4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97976B2-DEE7-972D-9C2E-F88E61F4A9E7}"/>
              </a:ext>
            </a:extLst>
          </p:cNvPr>
          <p:cNvSpPr>
            <a:spLocks noGrp="1"/>
          </p:cNvSpPr>
          <p:nvPr>
            <p:ph type="title"/>
          </p:nvPr>
        </p:nvSpPr>
        <p:spPr>
          <a:xfrm>
            <a:off x="372533" y="147082"/>
            <a:ext cx="8421512" cy="830997"/>
          </a:xfrm>
        </p:spPr>
        <p:txBody>
          <a:bodyPr/>
          <a:lstStyle/>
          <a:p>
            <a:r>
              <a:rPr lang="en-US" dirty="0"/>
              <a:t>Solutions: Quiz Time</a:t>
            </a:r>
          </a:p>
        </p:txBody>
      </p:sp>
      <p:sp>
        <p:nvSpPr>
          <p:cNvPr id="5" name="Content Placeholder 4">
            <a:extLst>
              <a:ext uri="{FF2B5EF4-FFF2-40B4-BE49-F238E27FC236}">
                <a16:creationId xmlns:a16="http://schemas.microsoft.com/office/drawing/2014/main" id="{E86D0B62-2F86-A996-EADE-335C626CF235}"/>
              </a:ext>
            </a:extLst>
          </p:cNvPr>
          <p:cNvSpPr>
            <a:spLocks noGrp="1"/>
          </p:cNvSpPr>
          <p:nvPr>
            <p:ph idx="1"/>
          </p:nvPr>
        </p:nvSpPr>
        <p:spPr>
          <a:xfrm>
            <a:off x="378177" y="1129723"/>
            <a:ext cx="8387645" cy="5383503"/>
          </a:xfrm>
        </p:spPr>
        <p:txBody>
          <a:bodyPr/>
          <a:lstStyle/>
          <a:p>
            <a:r>
              <a:rPr lang="en-US" sz="2200" b="1" dirty="0">
                <a:solidFill>
                  <a:srgbClr val="FFC000"/>
                </a:solidFill>
              </a:rPr>
              <a:t>1.00 g</a:t>
            </a:r>
            <a:r>
              <a:rPr lang="en-US" sz="2200" dirty="0"/>
              <a:t> </a:t>
            </a:r>
            <a:r>
              <a:rPr lang="en-US" sz="2200" dirty="0">
                <a:solidFill>
                  <a:schemeClr val="accent1">
                    <a:lumMod val="60000"/>
                    <a:lumOff val="40000"/>
                  </a:schemeClr>
                </a:solidFill>
              </a:rPr>
              <a:t>sucrose</a:t>
            </a:r>
            <a:r>
              <a:rPr lang="en-US" sz="2200" dirty="0"/>
              <a:t> (</a:t>
            </a:r>
            <a:r>
              <a:rPr lang="en-US" sz="2200" dirty="0">
                <a:solidFill>
                  <a:schemeClr val="accent1">
                    <a:lumMod val="60000"/>
                    <a:lumOff val="40000"/>
                  </a:schemeClr>
                </a:solidFill>
              </a:rPr>
              <a:t>C</a:t>
            </a:r>
            <a:r>
              <a:rPr lang="en-US" sz="2200" baseline="-25000" dirty="0">
                <a:solidFill>
                  <a:schemeClr val="accent1">
                    <a:lumMod val="60000"/>
                    <a:lumOff val="40000"/>
                  </a:schemeClr>
                </a:solidFill>
              </a:rPr>
              <a:t>12</a:t>
            </a:r>
            <a:r>
              <a:rPr lang="en-US" sz="2200" dirty="0">
                <a:solidFill>
                  <a:schemeClr val="accent1">
                    <a:lumMod val="60000"/>
                    <a:lumOff val="40000"/>
                  </a:schemeClr>
                </a:solidFill>
              </a:rPr>
              <a:t>H</a:t>
            </a:r>
            <a:r>
              <a:rPr lang="en-US" sz="2200" baseline="-25000" dirty="0">
                <a:solidFill>
                  <a:schemeClr val="accent1">
                    <a:lumMod val="60000"/>
                    <a:lumOff val="40000"/>
                  </a:schemeClr>
                </a:solidFill>
              </a:rPr>
              <a:t>22</a:t>
            </a:r>
            <a:r>
              <a:rPr lang="en-US" sz="2200" dirty="0">
                <a:solidFill>
                  <a:schemeClr val="accent1">
                    <a:lumMod val="60000"/>
                    <a:lumOff val="40000"/>
                  </a:schemeClr>
                </a:solidFill>
              </a:rPr>
              <a:t>O</a:t>
            </a:r>
            <a:r>
              <a:rPr lang="en-US" sz="2200" baseline="-25000" dirty="0">
                <a:solidFill>
                  <a:schemeClr val="accent1">
                    <a:lumMod val="60000"/>
                    <a:lumOff val="40000"/>
                  </a:schemeClr>
                </a:solidFill>
              </a:rPr>
              <a:t>11</a:t>
            </a:r>
            <a:r>
              <a:rPr lang="en-US" sz="2200" dirty="0"/>
              <a:t>) is </a:t>
            </a:r>
            <a:r>
              <a:rPr lang="en-US" sz="2200" dirty="0">
                <a:solidFill>
                  <a:srgbClr val="FFFF00"/>
                </a:solidFill>
              </a:rPr>
              <a:t>dissolved</a:t>
            </a:r>
            <a:r>
              <a:rPr lang="en-US" sz="2200" dirty="0"/>
              <a:t> in </a:t>
            </a:r>
            <a:r>
              <a:rPr lang="en-US" sz="2200" b="1" dirty="0">
                <a:solidFill>
                  <a:srgbClr val="FFC000"/>
                </a:solidFill>
              </a:rPr>
              <a:t>100.0 g</a:t>
            </a:r>
            <a:r>
              <a:rPr lang="en-US" sz="2200" dirty="0"/>
              <a:t> of </a:t>
            </a:r>
            <a:r>
              <a:rPr lang="en-US" sz="2200" dirty="0">
                <a:solidFill>
                  <a:schemeClr val="accent1">
                    <a:lumMod val="60000"/>
                    <a:lumOff val="40000"/>
                  </a:schemeClr>
                </a:solidFill>
              </a:rPr>
              <a:t>H</a:t>
            </a:r>
            <a:r>
              <a:rPr lang="en-US" sz="2200" baseline="-25000" dirty="0">
                <a:solidFill>
                  <a:schemeClr val="accent1">
                    <a:lumMod val="60000"/>
                    <a:lumOff val="40000"/>
                  </a:schemeClr>
                </a:solidFill>
              </a:rPr>
              <a:t>2</a:t>
            </a:r>
            <a:r>
              <a:rPr lang="en-US" sz="2200" dirty="0">
                <a:solidFill>
                  <a:schemeClr val="accent1">
                    <a:lumMod val="60000"/>
                    <a:lumOff val="40000"/>
                  </a:schemeClr>
                </a:solidFill>
              </a:rPr>
              <a:t>O</a:t>
            </a:r>
            <a:r>
              <a:rPr lang="en-US" sz="2200" dirty="0"/>
              <a:t> </a:t>
            </a:r>
            <a:r>
              <a:rPr lang="en-US" sz="2200" dirty="0">
                <a:solidFill>
                  <a:schemeClr val="accent1">
                    <a:lumMod val="60000"/>
                    <a:lumOff val="40000"/>
                  </a:schemeClr>
                </a:solidFill>
              </a:rPr>
              <a:t>liquid</a:t>
            </a:r>
            <a:r>
              <a:rPr lang="en-US" sz="2200" dirty="0"/>
              <a:t> (</a:t>
            </a:r>
            <a:r>
              <a:rPr lang="en-US" sz="2200" dirty="0">
                <a:solidFill>
                  <a:schemeClr val="accent1">
                    <a:lumMod val="60000"/>
                    <a:lumOff val="40000"/>
                  </a:schemeClr>
                </a:solidFill>
              </a:rPr>
              <a:t>water</a:t>
            </a:r>
            <a:r>
              <a:rPr lang="en-US" sz="2200" dirty="0"/>
              <a:t>). What is the </a:t>
            </a:r>
            <a:r>
              <a:rPr lang="en-US" sz="2200" dirty="0">
                <a:solidFill>
                  <a:srgbClr val="00FF00"/>
                </a:solidFill>
              </a:rPr>
              <a:t>solvent</a:t>
            </a:r>
            <a:r>
              <a:rPr lang="en-US" sz="2200" dirty="0"/>
              <a:t> and what is the </a:t>
            </a:r>
            <a:r>
              <a:rPr lang="en-US" sz="2200" dirty="0">
                <a:solidFill>
                  <a:srgbClr val="00FF00"/>
                </a:solidFill>
              </a:rPr>
              <a:t>solute</a:t>
            </a:r>
            <a:r>
              <a:rPr lang="en-US" sz="2200" dirty="0"/>
              <a:t>?</a:t>
            </a:r>
          </a:p>
          <a:p>
            <a:pPr marL="231775" lvl="1" indent="0">
              <a:buNone/>
            </a:pPr>
            <a:r>
              <a:rPr lang="en-US" dirty="0"/>
              <a:t>The </a:t>
            </a:r>
            <a:r>
              <a:rPr lang="en-US" dirty="0">
                <a:solidFill>
                  <a:schemeClr val="accent1">
                    <a:lumMod val="60000"/>
                    <a:lumOff val="40000"/>
                  </a:schemeClr>
                </a:solidFill>
              </a:rPr>
              <a:t>sucrose</a:t>
            </a:r>
            <a:r>
              <a:rPr lang="en-US" dirty="0"/>
              <a:t> is clearly a minor component by mass compared to </a:t>
            </a:r>
            <a:r>
              <a:rPr lang="en-US" dirty="0">
                <a:solidFill>
                  <a:schemeClr val="accent1">
                    <a:lumMod val="60000"/>
                    <a:lumOff val="40000"/>
                  </a:schemeClr>
                </a:solidFill>
              </a:rPr>
              <a:t>water</a:t>
            </a:r>
            <a:r>
              <a:rPr lang="en-US" dirty="0"/>
              <a:t>. </a:t>
            </a:r>
            <a:r>
              <a:rPr lang="en-US" dirty="0">
                <a:solidFill>
                  <a:srgbClr val="FFFF00"/>
                </a:solidFill>
              </a:rPr>
              <a:t>Sucrose</a:t>
            </a:r>
            <a:r>
              <a:rPr lang="en-US" dirty="0"/>
              <a:t> is the </a:t>
            </a:r>
            <a:r>
              <a:rPr lang="en-US" b="1" dirty="0">
                <a:solidFill>
                  <a:srgbClr val="FFC000"/>
                </a:solidFill>
              </a:rPr>
              <a:t>solute</a:t>
            </a:r>
            <a:r>
              <a:rPr lang="en-US" dirty="0"/>
              <a:t>, </a:t>
            </a:r>
            <a:r>
              <a:rPr lang="en-US" dirty="0">
                <a:solidFill>
                  <a:srgbClr val="FFFF00"/>
                </a:solidFill>
              </a:rPr>
              <a:t>water</a:t>
            </a:r>
            <a:r>
              <a:rPr lang="en-US" dirty="0"/>
              <a:t> the </a:t>
            </a:r>
            <a:r>
              <a:rPr lang="en-US" b="1" dirty="0">
                <a:solidFill>
                  <a:srgbClr val="FFC000"/>
                </a:solidFill>
              </a:rPr>
              <a:t>solvent</a:t>
            </a:r>
          </a:p>
          <a:p>
            <a:r>
              <a:rPr lang="en-US" sz="2200" b="1" dirty="0">
                <a:solidFill>
                  <a:srgbClr val="FFC000"/>
                </a:solidFill>
              </a:rPr>
              <a:t>3.33 g</a:t>
            </a:r>
            <a:r>
              <a:rPr lang="en-US" sz="2200" dirty="0"/>
              <a:t> </a:t>
            </a:r>
            <a:r>
              <a:rPr lang="en-US" sz="2200" dirty="0">
                <a:solidFill>
                  <a:schemeClr val="accent1">
                    <a:lumMod val="60000"/>
                    <a:lumOff val="40000"/>
                  </a:schemeClr>
                </a:solidFill>
              </a:rPr>
              <a:t>HCl</a:t>
            </a:r>
            <a:r>
              <a:rPr lang="en-US" sz="2200" dirty="0"/>
              <a:t> </a:t>
            </a:r>
            <a:r>
              <a:rPr lang="en-US" sz="2200" dirty="0">
                <a:solidFill>
                  <a:schemeClr val="accent1">
                    <a:lumMod val="60000"/>
                    <a:lumOff val="40000"/>
                  </a:schemeClr>
                </a:solidFill>
              </a:rPr>
              <a:t>gas</a:t>
            </a:r>
            <a:r>
              <a:rPr lang="en-US" sz="2200" dirty="0"/>
              <a:t> is </a:t>
            </a:r>
            <a:r>
              <a:rPr lang="en-US" sz="2200" dirty="0">
                <a:solidFill>
                  <a:srgbClr val="FFFF00"/>
                </a:solidFill>
              </a:rPr>
              <a:t>dissolved</a:t>
            </a:r>
            <a:r>
              <a:rPr lang="en-US" sz="2200" dirty="0"/>
              <a:t> in </a:t>
            </a:r>
            <a:r>
              <a:rPr lang="en-US" sz="2200" b="1" dirty="0">
                <a:solidFill>
                  <a:srgbClr val="FFC000"/>
                </a:solidFill>
              </a:rPr>
              <a:t>40.0 g</a:t>
            </a:r>
            <a:r>
              <a:rPr lang="en-US" sz="2200" dirty="0"/>
              <a:t> of </a:t>
            </a:r>
            <a:r>
              <a:rPr lang="en-US" sz="2200" dirty="0">
                <a:solidFill>
                  <a:schemeClr val="accent1">
                    <a:lumMod val="60000"/>
                    <a:lumOff val="40000"/>
                  </a:schemeClr>
                </a:solidFill>
              </a:rPr>
              <a:t>CH</a:t>
            </a:r>
            <a:r>
              <a:rPr lang="en-US" sz="2200" baseline="-25000" dirty="0">
                <a:solidFill>
                  <a:schemeClr val="accent1">
                    <a:lumMod val="60000"/>
                    <a:lumOff val="40000"/>
                  </a:schemeClr>
                </a:solidFill>
              </a:rPr>
              <a:t>3</a:t>
            </a:r>
            <a:r>
              <a:rPr lang="en-US" sz="2200" dirty="0">
                <a:solidFill>
                  <a:schemeClr val="accent1">
                    <a:lumMod val="60000"/>
                    <a:lumOff val="40000"/>
                  </a:schemeClr>
                </a:solidFill>
              </a:rPr>
              <a:t>OH </a:t>
            </a:r>
            <a:r>
              <a:rPr lang="en-US" sz="2200" dirty="0"/>
              <a:t>(</a:t>
            </a:r>
            <a:r>
              <a:rPr lang="en-US" sz="2200" dirty="0">
                <a:solidFill>
                  <a:schemeClr val="accent1">
                    <a:lumMod val="60000"/>
                    <a:lumOff val="40000"/>
                  </a:schemeClr>
                </a:solidFill>
              </a:rPr>
              <a:t>methanol, methyl alcohol</a:t>
            </a:r>
            <a:r>
              <a:rPr lang="en-US" sz="2200" dirty="0"/>
              <a:t>). Identify </a:t>
            </a:r>
            <a:r>
              <a:rPr lang="en-US" sz="2200" dirty="0">
                <a:solidFill>
                  <a:srgbClr val="00FF00"/>
                </a:solidFill>
              </a:rPr>
              <a:t>solvent</a:t>
            </a:r>
            <a:r>
              <a:rPr lang="en-US" sz="2200" dirty="0"/>
              <a:t> and </a:t>
            </a:r>
            <a:r>
              <a:rPr lang="en-US" sz="2200" dirty="0">
                <a:solidFill>
                  <a:srgbClr val="00FF00"/>
                </a:solidFill>
              </a:rPr>
              <a:t>solute</a:t>
            </a:r>
            <a:endParaRPr lang="en-US" sz="2200" dirty="0"/>
          </a:p>
          <a:p>
            <a:pPr marL="231775" lvl="1" indent="0">
              <a:buNone/>
            </a:pPr>
            <a:r>
              <a:rPr lang="en-US" dirty="0">
                <a:solidFill>
                  <a:srgbClr val="FFFF00"/>
                </a:solidFill>
              </a:rPr>
              <a:t>HCl (</a:t>
            </a:r>
            <a:r>
              <a:rPr lang="en-US" i="1" dirty="0">
                <a:solidFill>
                  <a:srgbClr val="FFFF00"/>
                </a:solidFill>
              </a:rPr>
              <a:t>g</a:t>
            </a:r>
            <a:r>
              <a:rPr lang="en-US" dirty="0">
                <a:solidFill>
                  <a:srgbClr val="FFFF00"/>
                </a:solidFill>
              </a:rPr>
              <a:t>) </a:t>
            </a:r>
            <a:r>
              <a:rPr lang="en-US" b="1" dirty="0">
                <a:solidFill>
                  <a:srgbClr val="FFC000"/>
                </a:solidFill>
              </a:rPr>
              <a:t>solute</a:t>
            </a:r>
            <a:r>
              <a:rPr lang="en-US" dirty="0"/>
              <a:t>, </a:t>
            </a:r>
            <a:r>
              <a:rPr lang="en-US" dirty="0">
                <a:solidFill>
                  <a:srgbClr val="FFFF00"/>
                </a:solidFill>
              </a:rPr>
              <a:t>CH</a:t>
            </a:r>
            <a:r>
              <a:rPr lang="en-US" baseline="-25000" dirty="0">
                <a:solidFill>
                  <a:srgbClr val="FFFF00"/>
                </a:solidFill>
              </a:rPr>
              <a:t>3</a:t>
            </a:r>
            <a:r>
              <a:rPr lang="en-US" dirty="0">
                <a:solidFill>
                  <a:srgbClr val="FFFF00"/>
                </a:solidFill>
              </a:rPr>
              <a:t>OH</a:t>
            </a:r>
            <a:r>
              <a:rPr lang="en-US" dirty="0"/>
              <a:t> (</a:t>
            </a:r>
            <a:r>
              <a:rPr lang="en-US" i="1" dirty="0"/>
              <a:t>l</a:t>
            </a:r>
            <a:r>
              <a:rPr lang="en-US" dirty="0"/>
              <a:t>) </a:t>
            </a:r>
            <a:r>
              <a:rPr lang="en-US" b="1" dirty="0">
                <a:solidFill>
                  <a:srgbClr val="FFC000"/>
                </a:solidFill>
              </a:rPr>
              <a:t>solvent</a:t>
            </a:r>
          </a:p>
          <a:p>
            <a:pPr lvl="1"/>
            <a:endParaRPr lang="en-US" dirty="0"/>
          </a:p>
        </p:txBody>
      </p:sp>
      <p:sp>
        <p:nvSpPr>
          <p:cNvPr id="2" name="Slide Number Placeholder 1">
            <a:extLst>
              <a:ext uri="{FF2B5EF4-FFF2-40B4-BE49-F238E27FC236}">
                <a16:creationId xmlns:a16="http://schemas.microsoft.com/office/drawing/2014/main" id="{6AA398CF-10AB-5431-87E5-DAD4B636CDC0}"/>
              </a:ext>
            </a:extLst>
          </p:cNvPr>
          <p:cNvSpPr>
            <a:spLocks noGrp="1"/>
          </p:cNvSpPr>
          <p:nvPr>
            <p:ph type="sldNum" sz="quarter" idx="10"/>
          </p:nvPr>
        </p:nvSpPr>
        <p:spPr/>
        <p:txBody>
          <a:bodyPr/>
          <a:lstStyle/>
          <a:p>
            <a:fld id="{48B47BF4-C530-47F3-8F78-E261EA428483}" type="slidenum">
              <a:rPr lang="en-US" smtClean="0"/>
              <a:pPr/>
              <a:t>5</a:t>
            </a:fld>
            <a:endParaRPr lang="en-US" dirty="0"/>
          </a:p>
        </p:txBody>
      </p:sp>
      <p:pic>
        <p:nvPicPr>
          <p:cNvPr id="6" name="Picture 5">
            <a:extLst>
              <a:ext uri="{FF2B5EF4-FFF2-40B4-BE49-F238E27FC236}">
                <a16:creationId xmlns:a16="http://schemas.microsoft.com/office/drawing/2014/main" id="{4B1D981B-CCC0-6A8C-47B1-AB78DB9870BF}"/>
              </a:ext>
            </a:extLst>
          </p:cNvPr>
          <p:cNvPicPr>
            <a:picLocks noChangeAspect="1"/>
          </p:cNvPicPr>
          <p:nvPr/>
        </p:nvPicPr>
        <p:blipFill>
          <a:blip r:embed="rId2"/>
          <a:stretch>
            <a:fillRect/>
          </a:stretch>
        </p:blipFill>
        <p:spPr>
          <a:xfrm>
            <a:off x="748835" y="4133028"/>
            <a:ext cx="4481420" cy="2380198"/>
          </a:xfrm>
          <a:prstGeom prst="rect">
            <a:avLst/>
          </a:prstGeom>
        </p:spPr>
      </p:pic>
      <p:pic>
        <p:nvPicPr>
          <p:cNvPr id="8" name="Picture 7">
            <a:extLst>
              <a:ext uri="{FF2B5EF4-FFF2-40B4-BE49-F238E27FC236}">
                <a16:creationId xmlns:a16="http://schemas.microsoft.com/office/drawing/2014/main" id="{38781035-963B-9004-FD97-9C8165BAAFC0}"/>
              </a:ext>
            </a:extLst>
          </p:cNvPr>
          <p:cNvPicPr>
            <a:picLocks noChangeAspect="1"/>
          </p:cNvPicPr>
          <p:nvPr/>
        </p:nvPicPr>
        <p:blipFill>
          <a:blip r:embed="rId3"/>
          <a:stretch>
            <a:fillRect/>
          </a:stretch>
        </p:blipFill>
        <p:spPr>
          <a:xfrm>
            <a:off x="6087143" y="4274502"/>
            <a:ext cx="2308022" cy="2273052"/>
          </a:xfrm>
          <a:prstGeom prst="rect">
            <a:avLst/>
          </a:prstGeom>
        </p:spPr>
      </p:pic>
    </p:spTree>
    <p:extLst>
      <p:ext uri="{BB962C8B-B14F-4D97-AF65-F5344CB8AC3E}">
        <p14:creationId xmlns:p14="http://schemas.microsoft.com/office/powerpoint/2010/main" val="397021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87228-D28C-F66F-1219-0F520502E8E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2C8A0C-DE08-9B25-C336-7D6DFE4E8712}"/>
              </a:ext>
            </a:extLst>
          </p:cNvPr>
          <p:cNvSpPr>
            <a:spLocks noGrp="1"/>
          </p:cNvSpPr>
          <p:nvPr>
            <p:ph type="title"/>
          </p:nvPr>
        </p:nvSpPr>
        <p:spPr>
          <a:xfrm>
            <a:off x="372533" y="177860"/>
            <a:ext cx="8421512" cy="769441"/>
          </a:xfrm>
        </p:spPr>
        <p:txBody>
          <a:bodyPr/>
          <a:lstStyle/>
          <a:p>
            <a:r>
              <a:rPr lang="en-US" sz="4400" dirty="0"/>
              <a:t>Osmotic Pressure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CBF8E67F-8803-62C8-3920-9A112B02417D}"/>
                  </a:ext>
                </a:extLst>
              </p:cNvPr>
              <p:cNvSpPr>
                <a:spLocks noGrp="1"/>
              </p:cNvSpPr>
              <p:nvPr>
                <p:ph idx="1"/>
              </p:nvPr>
            </p:nvSpPr>
            <p:spPr>
              <a:xfrm>
                <a:off x="378177" y="984136"/>
                <a:ext cx="5044215" cy="5383503"/>
              </a:xfrm>
            </p:spPr>
            <p:txBody>
              <a:bodyPr/>
              <a:lstStyle/>
              <a:p>
                <a:r>
                  <a:rPr lang="en-US" sz="1800" b="1" dirty="0">
                    <a:solidFill>
                      <a:srgbClr val="00FF00"/>
                    </a:solidFill>
                  </a:rPr>
                  <a:t>Osmotic pressure </a:t>
                </a:r>
                <a:r>
                  <a:rPr lang="en-US" sz="1800" dirty="0"/>
                  <a:t>(symbolized by a capital Greek letter </a:t>
                </a:r>
                <a:r>
                  <a:rPr lang="en-US" sz="1800" b="1" dirty="0">
                    <a:solidFill>
                      <a:srgbClr val="FFC000"/>
                    </a:solidFill>
                  </a:rPr>
                  <a:t>pi </a:t>
                </a:r>
                <a:r>
                  <a:rPr lang="en-US" sz="1800" b="1" dirty="0">
                    <a:solidFill>
                      <a:srgbClr val="FFC000"/>
                    </a:solidFill>
                    <a:latin typeface="Symbol" panose="05050102010706020507" pitchFamily="18" charset="2"/>
                  </a:rPr>
                  <a:t>P</a:t>
                </a:r>
                <a:r>
                  <a:rPr lang="en-US" sz="1800" dirty="0"/>
                  <a:t>, standing for a pressure) can be measured as a function of the difference in height difference of the levels of solution on both sides of the membrane</a:t>
                </a:r>
              </a:p>
              <a:p>
                <a:r>
                  <a:rPr lang="en-US" sz="1800" dirty="0"/>
                  <a:t>Mathematically, osmotic pressure has the equation:</a:t>
                </a:r>
              </a:p>
              <a:p>
                <a14:m>
                  <m:oMath xmlns:m="http://schemas.openxmlformats.org/officeDocument/2006/math">
                    <m:r>
                      <a:rPr lang="el-GR" sz="2000" b="1" i="1" smtClean="0">
                        <a:solidFill>
                          <a:srgbClr val="FFFF00"/>
                        </a:solidFill>
                        <a:latin typeface="Cambria Math" panose="02040503050406030204" pitchFamily="18" charset="0"/>
                        <a:ea typeface="Cambria Math" panose="02040503050406030204" pitchFamily="18" charset="0"/>
                      </a:rPr>
                      <m:t>𝜫</m:t>
                    </m:r>
                    <m:r>
                      <a:rPr lang="en-US" sz="2000" b="1" i="1" smtClean="0">
                        <a:solidFill>
                          <a:srgbClr val="FFFF00"/>
                        </a:solidFill>
                        <a:latin typeface="Cambria Math" panose="02040503050406030204" pitchFamily="18" charset="0"/>
                      </a:rPr>
                      <m:t>=</m:t>
                    </m:r>
                    <m:r>
                      <a:rPr lang="en-US" sz="2000" b="1" i="1" smtClean="0">
                        <a:solidFill>
                          <a:srgbClr val="FFFF00"/>
                        </a:solidFill>
                        <a:latin typeface="Cambria Math" panose="02040503050406030204" pitchFamily="18" charset="0"/>
                      </a:rPr>
                      <m:t>𝑴𝑹𝑻</m:t>
                    </m:r>
                  </m:oMath>
                </a14:m>
                <a:endParaRPr lang="en-US" sz="2000" b="1" dirty="0">
                  <a:solidFill>
                    <a:srgbClr val="FFFF00"/>
                  </a:solidFill>
                </a:endParaRPr>
              </a:p>
              <a:p>
                <a:pPr marL="231775" lvl="1" indent="0">
                  <a:buNone/>
                </a:pPr>
                <a:r>
                  <a:rPr lang="en-US" sz="1600" dirty="0"/>
                  <a:t>Where </a:t>
                </a:r>
                <a:r>
                  <a:rPr lang="en-US" sz="1600" b="1" i="1" dirty="0">
                    <a:solidFill>
                      <a:srgbClr val="FFC000"/>
                    </a:solidFill>
                  </a:rPr>
                  <a:t>M</a:t>
                </a:r>
                <a:r>
                  <a:rPr lang="en-US" sz="1600" dirty="0"/>
                  <a:t> = </a:t>
                </a:r>
                <a:r>
                  <a:rPr lang="en-US" sz="1600" dirty="0">
                    <a:solidFill>
                      <a:schemeClr val="accent1">
                        <a:lumMod val="60000"/>
                        <a:lumOff val="40000"/>
                      </a:schemeClr>
                    </a:solidFill>
                  </a:rPr>
                  <a:t>solution molarity</a:t>
                </a:r>
                <a:r>
                  <a:rPr lang="en-US" sz="1600" dirty="0"/>
                  <a:t>, </a:t>
                </a:r>
                <a:r>
                  <a:rPr lang="en-US" sz="1600" b="1" i="1" dirty="0">
                    <a:solidFill>
                      <a:srgbClr val="FFC000"/>
                    </a:solidFill>
                  </a:rPr>
                  <a:t>R</a:t>
                </a:r>
                <a:r>
                  <a:rPr lang="en-US" sz="1600" dirty="0"/>
                  <a:t> = </a:t>
                </a:r>
                <a:r>
                  <a:rPr lang="en-US" sz="1600" dirty="0">
                    <a:solidFill>
                      <a:schemeClr val="accent1">
                        <a:lumMod val="60000"/>
                        <a:lumOff val="40000"/>
                      </a:schemeClr>
                    </a:solidFill>
                  </a:rPr>
                  <a:t>ideal gas constant</a:t>
                </a:r>
                <a:r>
                  <a:rPr lang="en-US" sz="1600" dirty="0"/>
                  <a:t>, and </a:t>
                </a:r>
                <a:r>
                  <a:rPr lang="en-US" sz="1600" b="1" i="1" dirty="0">
                    <a:solidFill>
                      <a:srgbClr val="FFC000"/>
                    </a:solidFill>
                  </a:rPr>
                  <a:t>T</a:t>
                </a:r>
                <a:r>
                  <a:rPr lang="en-US" sz="1600" dirty="0"/>
                  <a:t> = </a:t>
                </a:r>
                <a:r>
                  <a:rPr lang="en-US" sz="1600" dirty="0">
                    <a:solidFill>
                      <a:schemeClr val="accent1">
                        <a:lumMod val="60000"/>
                        <a:lumOff val="40000"/>
                      </a:schemeClr>
                    </a:solidFill>
                  </a:rPr>
                  <a:t>temperature in K</a:t>
                </a:r>
              </a:p>
              <a:p>
                <a:pPr marL="0" indent="-4763">
                  <a:buNone/>
                </a:pPr>
                <a:r>
                  <a:rPr lang="en-US" sz="2000" dirty="0">
                    <a:solidFill>
                      <a:srgbClr val="FFFF00"/>
                    </a:solidFill>
                  </a:rPr>
                  <a:t>Osmosis</a:t>
                </a:r>
                <a:r>
                  <a:rPr lang="en-US" sz="2000" dirty="0"/>
                  <a:t> explains what happens to </a:t>
                </a:r>
                <a:r>
                  <a:rPr lang="en-US" sz="2000" dirty="0">
                    <a:solidFill>
                      <a:schemeClr val="accent1">
                        <a:lumMod val="60000"/>
                        <a:lumOff val="40000"/>
                      </a:schemeClr>
                    </a:solidFill>
                  </a:rPr>
                  <a:t>red blood cells </a:t>
                </a:r>
                <a:r>
                  <a:rPr lang="en-US" sz="2000" dirty="0"/>
                  <a:t>whether they remain </a:t>
                </a:r>
                <a:r>
                  <a:rPr lang="en-US" sz="2000" dirty="0">
                    <a:solidFill>
                      <a:srgbClr val="FFFF00"/>
                    </a:solidFill>
                  </a:rPr>
                  <a:t>normal</a:t>
                </a:r>
                <a:r>
                  <a:rPr lang="en-US" sz="2000" dirty="0"/>
                  <a:t>, </a:t>
                </a:r>
                <a:r>
                  <a:rPr lang="en-US" sz="2000" dirty="0">
                    <a:solidFill>
                      <a:srgbClr val="FFFF00"/>
                    </a:solidFill>
                  </a:rPr>
                  <a:t>shrink</a:t>
                </a:r>
                <a:r>
                  <a:rPr lang="en-US" sz="2000" dirty="0"/>
                  <a:t>/</a:t>
                </a:r>
                <a:r>
                  <a:rPr lang="en-US" sz="2000" dirty="0">
                    <a:solidFill>
                      <a:srgbClr val="FFFF00"/>
                    </a:solidFill>
                  </a:rPr>
                  <a:t>shrivel</a:t>
                </a:r>
                <a:r>
                  <a:rPr lang="en-US" sz="2000" dirty="0"/>
                  <a:t> or </a:t>
                </a:r>
                <a:r>
                  <a:rPr lang="en-US" sz="2000" dirty="0">
                    <a:solidFill>
                      <a:srgbClr val="FFFF00"/>
                    </a:solidFill>
                  </a:rPr>
                  <a:t>swell</a:t>
                </a:r>
                <a:r>
                  <a:rPr lang="en-US" sz="2000" dirty="0"/>
                  <a:t> &amp; </a:t>
                </a:r>
                <a:r>
                  <a:rPr lang="en-US" sz="2000" dirty="0">
                    <a:solidFill>
                      <a:srgbClr val="FFFF00"/>
                    </a:solidFill>
                  </a:rPr>
                  <a:t>explode</a:t>
                </a:r>
                <a:r>
                  <a:rPr lang="en-US" sz="2000" dirty="0"/>
                  <a:t> (“</a:t>
                </a:r>
                <a:r>
                  <a:rPr lang="en-US" sz="2000" dirty="0">
                    <a:solidFill>
                      <a:srgbClr val="FFC000"/>
                    </a:solidFill>
                  </a:rPr>
                  <a:t>hemolyze</a:t>
                </a:r>
                <a:r>
                  <a:rPr lang="en-US" sz="2000" dirty="0"/>
                  <a:t>”) in saline solutions that are </a:t>
                </a:r>
                <a:r>
                  <a:rPr lang="en-US" sz="2000" dirty="0">
                    <a:solidFill>
                      <a:srgbClr val="00FF00"/>
                    </a:solidFill>
                  </a:rPr>
                  <a:t>isotonic</a:t>
                </a:r>
                <a:r>
                  <a:rPr lang="en-US" sz="2000" dirty="0"/>
                  <a:t>, </a:t>
                </a:r>
                <a:r>
                  <a:rPr lang="en-US" sz="2000" dirty="0">
                    <a:solidFill>
                      <a:srgbClr val="00FF00"/>
                    </a:solidFill>
                  </a:rPr>
                  <a:t>hypertonic</a:t>
                </a:r>
                <a:r>
                  <a:rPr lang="en-US" sz="2000" dirty="0"/>
                  <a:t> or </a:t>
                </a:r>
                <a:r>
                  <a:rPr lang="en-US" sz="2000" dirty="0">
                    <a:solidFill>
                      <a:srgbClr val="00FF00"/>
                    </a:solidFill>
                  </a:rPr>
                  <a:t>hypotonic</a:t>
                </a:r>
                <a:r>
                  <a:rPr lang="en-US" sz="2000" dirty="0"/>
                  <a:t>, respectively</a:t>
                </a:r>
              </a:p>
            </p:txBody>
          </p:sp>
        </mc:Choice>
        <mc:Fallback xmlns="">
          <p:sp>
            <p:nvSpPr>
              <p:cNvPr id="5" name="Content Placeholder 4">
                <a:extLst>
                  <a:ext uri="{FF2B5EF4-FFF2-40B4-BE49-F238E27FC236}">
                    <a16:creationId xmlns:a16="http://schemas.microsoft.com/office/drawing/2014/main" id="{CBF8E67F-8803-62C8-3920-9A112B02417D}"/>
                  </a:ext>
                </a:extLst>
              </p:cNvPr>
              <p:cNvSpPr>
                <a:spLocks noGrp="1" noRot="1" noChangeAspect="1" noMove="1" noResize="1" noEditPoints="1" noAdjustHandles="1" noChangeArrowheads="1" noChangeShapeType="1" noTextEdit="1"/>
              </p:cNvSpPr>
              <p:nvPr>
                <p:ph idx="1"/>
              </p:nvPr>
            </p:nvSpPr>
            <p:spPr>
              <a:xfrm>
                <a:off x="378177" y="984136"/>
                <a:ext cx="5044215" cy="5383503"/>
              </a:xfrm>
              <a:blipFill>
                <a:blip r:embed="rId2"/>
                <a:stretch>
                  <a:fillRect l="-1208" t="-566" r="-1932"/>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37A766D3-3854-EF07-0B91-8C4E8AA9BD68}"/>
              </a:ext>
            </a:extLst>
          </p:cNvPr>
          <p:cNvSpPr>
            <a:spLocks noGrp="1"/>
          </p:cNvSpPr>
          <p:nvPr>
            <p:ph type="sldNum" sz="quarter" idx="10"/>
          </p:nvPr>
        </p:nvSpPr>
        <p:spPr/>
        <p:txBody>
          <a:bodyPr/>
          <a:lstStyle/>
          <a:p>
            <a:fld id="{48B47BF4-C530-47F3-8F78-E261EA428483}" type="slidenum">
              <a:rPr lang="en-US" smtClean="0"/>
              <a:pPr/>
              <a:t>50</a:t>
            </a:fld>
            <a:endParaRPr lang="en-US" dirty="0"/>
          </a:p>
        </p:txBody>
      </p:sp>
      <p:pic>
        <p:nvPicPr>
          <p:cNvPr id="7" name="Picture 6">
            <a:extLst>
              <a:ext uri="{FF2B5EF4-FFF2-40B4-BE49-F238E27FC236}">
                <a16:creationId xmlns:a16="http://schemas.microsoft.com/office/drawing/2014/main" id="{E00E1461-8DA5-07D1-A890-69ADDBF96DC2}"/>
              </a:ext>
            </a:extLst>
          </p:cNvPr>
          <p:cNvPicPr>
            <a:picLocks noChangeAspect="1"/>
          </p:cNvPicPr>
          <p:nvPr/>
        </p:nvPicPr>
        <p:blipFill>
          <a:blip r:embed="rId3"/>
          <a:stretch>
            <a:fillRect/>
          </a:stretch>
        </p:blipFill>
        <p:spPr>
          <a:xfrm>
            <a:off x="5549444" y="621658"/>
            <a:ext cx="3433906" cy="1679186"/>
          </a:xfrm>
          <a:prstGeom prst="rect">
            <a:avLst/>
          </a:prstGeom>
        </p:spPr>
      </p:pic>
      <p:pic>
        <p:nvPicPr>
          <p:cNvPr id="8" name="Picture 7">
            <a:extLst>
              <a:ext uri="{FF2B5EF4-FFF2-40B4-BE49-F238E27FC236}">
                <a16:creationId xmlns:a16="http://schemas.microsoft.com/office/drawing/2014/main" id="{268F5422-6410-A6FB-ACEC-E71647061060}"/>
              </a:ext>
            </a:extLst>
          </p:cNvPr>
          <p:cNvPicPr>
            <a:picLocks noChangeAspect="1"/>
          </p:cNvPicPr>
          <p:nvPr/>
        </p:nvPicPr>
        <p:blipFill>
          <a:blip r:embed="rId4"/>
          <a:stretch>
            <a:fillRect/>
          </a:stretch>
        </p:blipFill>
        <p:spPr>
          <a:xfrm>
            <a:off x="5422392" y="2826621"/>
            <a:ext cx="3560958" cy="3271362"/>
          </a:xfrm>
          <a:prstGeom prst="rect">
            <a:avLst/>
          </a:prstGeom>
        </p:spPr>
      </p:pic>
    </p:spTree>
    <p:extLst>
      <p:ext uri="{BB962C8B-B14F-4D97-AF65-F5344CB8AC3E}">
        <p14:creationId xmlns:p14="http://schemas.microsoft.com/office/powerpoint/2010/main" val="3238366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329E52-9A57-FA67-1103-6F14CA96097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15094E-8440-FDCE-C46F-EC81E833047C}"/>
              </a:ext>
            </a:extLst>
          </p:cNvPr>
          <p:cNvSpPr>
            <a:spLocks noGrp="1"/>
          </p:cNvSpPr>
          <p:nvPr>
            <p:ph type="title"/>
          </p:nvPr>
        </p:nvSpPr>
        <p:spPr>
          <a:xfrm>
            <a:off x="372533" y="177860"/>
            <a:ext cx="8421512" cy="769441"/>
          </a:xfrm>
        </p:spPr>
        <p:txBody>
          <a:bodyPr/>
          <a:lstStyle/>
          <a:p>
            <a:r>
              <a:rPr lang="en-US" sz="4400" dirty="0"/>
              <a:t>Practice: Osmotic Pressure</a:t>
            </a: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8E986B5-E6C1-D37C-C4F2-1CA4045A6A38}"/>
                  </a:ext>
                </a:extLst>
              </p:cNvPr>
              <p:cNvSpPr>
                <a:spLocks noGrp="1"/>
              </p:cNvSpPr>
              <p:nvPr>
                <p:ph idx="1"/>
              </p:nvPr>
            </p:nvSpPr>
            <p:spPr>
              <a:xfrm>
                <a:off x="369212" y="1031432"/>
                <a:ext cx="8387645" cy="5507386"/>
              </a:xfrm>
            </p:spPr>
            <p:txBody>
              <a:bodyPr/>
              <a:lstStyle/>
              <a:p>
                <a:r>
                  <a:rPr lang="en-US" sz="2000" dirty="0"/>
                  <a:t>What is the osmotic pressure of </a:t>
                </a:r>
                <a:r>
                  <a:rPr lang="en-US" sz="2000" b="1" dirty="0">
                    <a:solidFill>
                      <a:srgbClr val="FFC000"/>
                    </a:solidFill>
                  </a:rPr>
                  <a:t>0.333 M </a:t>
                </a:r>
                <a:r>
                  <a:rPr lang="en-US" sz="2000" dirty="0">
                    <a:solidFill>
                      <a:schemeClr val="accent1">
                        <a:lumMod val="60000"/>
                        <a:lumOff val="40000"/>
                      </a:schemeClr>
                    </a:solidFill>
                  </a:rPr>
                  <a:t>C</a:t>
                </a:r>
                <a:r>
                  <a:rPr lang="en-US" sz="2000" baseline="-25000" dirty="0">
                    <a:solidFill>
                      <a:schemeClr val="accent1">
                        <a:lumMod val="60000"/>
                        <a:lumOff val="40000"/>
                      </a:schemeClr>
                    </a:solidFill>
                  </a:rPr>
                  <a:t>6</a:t>
                </a:r>
                <a:r>
                  <a:rPr lang="en-US" sz="2000" dirty="0">
                    <a:solidFill>
                      <a:schemeClr val="accent1">
                        <a:lumMod val="60000"/>
                        <a:lumOff val="40000"/>
                      </a:schemeClr>
                    </a:solidFill>
                  </a:rPr>
                  <a:t>H</a:t>
                </a:r>
                <a:r>
                  <a:rPr lang="en-US" sz="2000" baseline="-25000" dirty="0">
                    <a:solidFill>
                      <a:schemeClr val="accent1">
                        <a:lumMod val="60000"/>
                        <a:lumOff val="40000"/>
                      </a:schemeClr>
                    </a:solidFill>
                  </a:rPr>
                  <a:t>12</a:t>
                </a:r>
                <a:r>
                  <a:rPr lang="en-US" sz="2000" dirty="0">
                    <a:solidFill>
                      <a:schemeClr val="accent1">
                        <a:lumMod val="60000"/>
                        <a:lumOff val="40000"/>
                      </a:schemeClr>
                    </a:solidFill>
                  </a:rPr>
                  <a:t>O</a:t>
                </a:r>
                <a:r>
                  <a:rPr lang="en-US" sz="2000" baseline="-25000" dirty="0">
                    <a:solidFill>
                      <a:schemeClr val="accent1">
                        <a:lumMod val="60000"/>
                        <a:lumOff val="40000"/>
                      </a:schemeClr>
                    </a:solidFill>
                  </a:rPr>
                  <a:t>6</a:t>
                </a:r>
                <a:r>
                  <a:rPr lang="en-US" sz="2000" dirty="0"/>
                  <a:t> (glucose) at 25°C</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l-GR" sz="1800" b="0" i="1" smtClean="0">
                        <a:solidFill>
                          <a:srgbClr val="FFFF00"/>
                        </a:solidFill>
                        <a:latin typeface="Cambria Math" panose="02040503050406030204" pitchFamily="18" charset="0"/>
                        <a:ea typeface="Cambria Math" panose="02040503050406030204" pitchFamily="18" charset="0"/>
                      </a:rPr>
                      <m:t>Π</m:t>
                    </m:r>
                    <m:r>
                      <a:rPr lang="en-US" sz="1800" b="0" i="1" smtClean="0">
                        <a:solidFill>
                          <a:srgbClr val="FFFF00"/>
                        </a:solidFill>
                        <a:latin typeface="Cambria Math" panose="02040503050406030204" pitchFamily="18" charset="0"/>
                      </a:rPr>
                      <m:t>=</m:t>
                    </m:r>
                    <m:r>
                      <a:rPr lang="en-US" sz="1800" b="0" i="1" smtClean="0">
                        <a:solidFill>
                          <a:srgbClr val="FFFF00"/>
                        </a:solidFill>
                        <a:latin typeface="Cambria Math" panose="02040503050406030204" pitchFamily="18" charset="0"/>
                      </a:rPr>
                      <m:t>𝑀𝑅𝑇</m:t>
                    </m:r>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Algebra? Conversions?</a:t>
                </a:r>
              </a:p>
              <a:p>
                <a:pPr lvl="1">
                  <a:buClr>
                    <a:srgbClr val="FFFF00"/>
                  </a:buClr>
                </a:pP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Temperature must be converted from °C to K</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p>
              <a:p>
                <a:pPr marL="0" indent="0">
                  <a:buClr>
                    <a:srgbClr val="FFFF00"/>
                  </a:buClr>
                  <a:buNone/>
                </a:pPr>
                <a14:m>
                  <m:oMathPara xmlns:m="http://schemas.openxmlformats.org/officeDocument/2006/math">
                    <m:oMathParaPr>
                      <m:jc m:val="centerGroup"/>
                    </m:oMathParaPr>
                    <m:oMath xmlns:m="http://schemas.openxmlformats.org/officeDocument/2006/math">
                      <m:r>
                        <m:rPr>
                          <m:sty m:val="p"/>
                        </m:rPr>
                        <a:rPr lang="el-GR" sz="2000" i="0">
                          <a:solidFill>
                            <a:srgbClr val="FFFF00"/>
                          </a:solidFill>
                          <a:latin typeface="Cambria Math" panose="02040503050406030204" pitchFamily="18" charset="0"/>
                          <a:ea typeface="Cambria Math" panose="02040503050406030204" pitchFamily="18" charset="0"/>
                        </a:rPr>
                        <m:t>Π</m:t>
                      </m:r>
                      <m:r>
                        <a:rPr lang="en-US" sz="2000" i="0">
                          <a:solidFill>
                            <a:srgbClr val="FFFF00"/>
                          </a:solidFill>
                          <a:latin typeface="Cambria Math" panose="02040503050406030204" pitchFamily="18" charset="0"/>
                        </a:rPr>
                        <m:t>=</m:t>
                      </m:r>
                      <m:r>
                        <a:rPr lang="en-US" sz="2000" i="1">
                          <a:solidFill>
                            <a:srgbClr val="FFFF00"/>
                          </a:solidFill>
                          <a:latin typeface="Cambria Math" panose="02040503050406030204" pitchFamily="18" charset="0"/>
                        </a:rPr>
                        <m:t>𝑀𝑅𝑇</m:t>
                      </m:r>
                      <m:r>
                        <a:rPr lang="en-US" sz="2000" b="0" i="0" smtClean="0">
                          <a:solidFill>
                            <a:srgbClr val="FFFF00"/>
                          </a:solidFill>
                          <a:latin typeface="Cambria Math" panose="02040503050406030204" pitchFamily="18" charset="0"/>
                        </a:rPr>
                        <m:t>=0.333 </m:t>
                      </m:r>
                      <m:r>
                        <m:rPr>
                          <m:sty m:val="p"/>
                        </m:rPr>
                        <a:rPr lang="en-US" sz="2000" b="0" i="0" smtClean="0">
                          <a:solidFill>
                            <a:srgbClr val="FFFF00"/>
                          </a:solidFill>
                          <a:latin typeface="Cambria Math" panose="02040503050406030204" pitchFamily="18" charset="0"/>
                        </a:rPr>
                        <m:t>M</m:t>
                      </m:r>
                      <m:r>
                        <a:rPr lang="en-US" sz="2000" b="0" i="0" smtClean="0">
                          <a:solidFill>
                            <a:srgbClr val="FFFF00"/>
                          </a:solidFill>
                          <a:latin typeface="Cambria Math" panose="02040503050406030204" pitchFamily="18" charset="0"/>
                        </a:rPr>
                        <m:t> ×0.08205 </m:t>
                      </m:r>
                      <m:r>
                        <m:rPr>
                          <m:sty m:val="p"/>
                        </m:rPr>
                        <a:rPr lang="en-US" sz="2000" b="0" i="0" smtClean="0">
                          <a:solidFill>
                            <a:srgbClr val="FFFF00"/>
                          </a:solidFill>
                          <a:latin typeface="Cambria Math" panose="02040503050406030204" pitchFamily="18" charset="0"/>
                          <a:ea typeface="Cambria Math" panose="02040503050406030204" pitchFamily="18" charset="0"/>
                        </a:rPr>
                        <m:t>L</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atm</m:t>
                      </m:r>
                      <m:r>
                        <a:rPr lang="en-US" sz="2000" b="0" i="0" smtClean="0">
                          <a:solidFill>
                            <a:srgbClr val="FFFF00"/>
                          </a:solidFill>
                          <a:latin typeface="Cambria Math" panose="02040503050406030204" pitchFamily="18" charset="0"/>
                          <a:ea typeface="Cambria Math" panose="02040503050406030204" pitchFamily="18" charset="0"/>
                        </a:rPr>
                        <m:t>/</m:t>
                      </m:r>
                      <m:r>
                        <m:rPr>
                          <m:sty m:val="p"/>
                        </m:rPr>
                        <a:rPr lang="en-US" sz="2000" i="0">
                          <a:solidFill>
                            <a:srgbClr val="FFFF00"/>
                          </a:solidFill>
                          <a:latin typeface="Cambria Math" panose="02040503050406030204" pitchFamily="18" charset="0"/>
                          <a:ea typeface="Cambria Math" panose="02040503050406030204" pitchFamily="18" charset="0"/>
                        </a:rPr>
                        <m:t>mol</m:t>
                      </m:r>
                      <m:r>
                        <a:rPr lang="en-US" sz="2000" b="0" i="0" smtClean="0">
                          <a:solidFill>
                            <a:srgbClr val="FFFF00"/>
                          </a:solidFill>
                          <a:latin typeface="Cambria Math" panose="02040503050406030204" pitchFamily="18" charset="0"/>
                          <a:ea typeface="Cambria Math" panose="02040503050406030204" pitchFamily="18" charset="0"/>
                        </a:rPr>
                        <m:t> </m:t>
                      </m:r>
                      <m:r>
                        <m:rPr>
                          <m:sty m:val="p"/>
                        </m:rPr>
                        <a:rPr lang="en-US" sz="2000" b="0" i="0" smtClean="0">
                          <a:solidFill>
                            <a:srgbClr val="FFFF00"/>
                          </a:solidFill>
                          <a:latin typeface="Cambria Math" panose="02040503050406030204" pitchFamily="18" charset="0"/>
                          <a:ea typeface="Cambria Math" panose="02040503050406030204" pitchFamily="18" charset="0"/>
                        </a:rPr>
                        <m:t>K</m:t>
                      </m:r>
                      <m:r>
                        <a:rPr lang="en-US" sz="2000" i="0">
                          <a:solidFill>
                            <a:srgbClr val="FFFF00"/>
                          </a:solidFill>
                          <a:latin typeface="Cambria Math" panose="02040503050406030204" pitchFamily="18" charset="0"/>
                          <a:ea typeface="Cambria Math" panose="02040503050406030204" pitchFamily="18" charset="0"/>
                        </a:rPr>
                        <m:t>×</m:t>
                      </m:r>
                      <m:d>
                        <m:dPr>
                          <m:ctrlPr>
                            <a:rPr lang="en-US" sz="2000" b="0" i="1" smtClean="0">
                              <a:solidFill>
                                <a:srgbClr val="FFFF00"/>
                              </a:solidFill>
                              <a:latin typeface="Cambria Math" panose="02040503050406030204" pitchFamily="18" charset="0"/>
                              <a:ea typeface="Cambria Math" panose="02040503050406030204" pitchFamily="18" charset="0"/>
                            </a:rPr>
                          </m:ctrlPr>
                        </m:dPr>
                        <m:e>
                          <m:r>
                            <a:rPr lang="en-US" sz="2000" b="0" i="0" smtClean="0">
                              <a:solidFill>
                                <a:srgbClr val="FFFF00"/>
                              </a:solidFill>
                              <a:latin typeface="Cambria Math" panose="02040503050406030204" pitchFamily="18" charset="0"/>
                              <a:ea typeface="Cambria Math" panose="02040503050406030204" pitchFamily="18" charset="0"/>
                            </a:rPr>
                            <m:t>25+273</m:t>
                          </m:r>
                        </m:e>
                      </m:d>
                      <m:r>
                        <m:rPr>
                          <m:sty m:val="p"/>
                        </m:rPr>
                        <a:rPr lang="en-US" sz="2000" b="0" i="0" smtClean="0">
                          <a:solidFill>
                            <a:srgbClr val="FFFF00"/>
                          </a:solidFill>
                          <a:latin typeface="Cambria Math" panose="02040503050406030204" pitchFamily="18" charset="0"/>
                          <a:ea typeface="Cambria Math" panose="02040503050406030204" pitchFamily="18" charset="0"/>
                        </a:rPr>
                        <m:t>K</m:t>
                      </m:r>
                      <m:r>
                        <a:rPr lang="en-US" sz="2000" b="0" i="0" smtClean="0">
                          <a:solidFill>
                            <a:srgbClr val="FFFF00"/>
                          </a:solidFill>
                          <a:latin typeface="Cambria Math" panose="02040503050406030204" pitchFamily="18" charset="0"/>
                          <a:ea typeface="Cambria Math" panose="02040503050406030204" pitchFamily="18" charset="0"/>
                        </a:rPr>
                        <m:t>=8.14 </m:t>
                      </m:r>
                      <m:r>
                        <m:rPr>
                          <m:sty m:val="p"/>
                        </m:rPr>
                        <a:rPr lang="en-US" sz="2000" b="0" i="0" smtClean="0">
                          <a:solidFill>
                            <a:srgbClr val="FFFF00"/>
                          </a:solidFill>
                          <a:latin typeface="Cambria Math" panose="02040503050406030204" pitchFamily="18" charset="0"/>
                          <a:ea typeface="Cambria Math" panose="02040503050406030204" pitchFamily="18" charset="0"/>
                        </a:rPr>
                        <m:t>atm</m:t>
                      </m:r>
                    </m:oMath>
                  </m:oMathPara>
                </a14:m>
                <a:endParaRPr lang="en-US" sz="2000" dirty="0">
                  <a:solidFill>
                    <a:srgbClr val="FFFF00"/>
                  </a:solidFill>
                  <a:sym typeface="Wingdings" panose="05000000000000000000" pitchFamily="2" charset="2"/>
                </a:endParaRPr>
              </a:p>
              <a:p>
                <a:pPr marL="0" indent="0" algn="ctr">
                  <a:buClr>
                    <a:srgbClr val="FFFF00"/>
                  </a:buClr>
                  <a:buNone/>
                </a:pPr>
                <a:r>
                  <a:rPr lang="en-US" sz="1600" dirty="0">
                    <a:sym typeface="Wingdings" panose="05000000000000000000" pitchFamily="2" charset="2"/>
                  </a:rPr>
                  <a:t>Note that L/mol is canceled by the molarity value (mol/L)</a:t>
                </a:r>
              </a:p>
              <a:p>
                <a:r>
                  <a:rPr lang="en-US" sz="2000" dirty="0"/>
                  <a:t>What is the osmotic pressure of </a:t>
                </a:r>
                <a:r>
                  <a:rPr lang="en-US" sz="2000" b="1" dirty="0">
                    <a:solidFill>
                      <a:srgbClr val="FFC000"/>
                    </a:solidFill>
                  </a:rPr>
                  <a:t>0.0522 M </a:t>
                </a:r>
                <a:r>
                  <a:rPr lang="en-US" sz="2000" dirty="0">
                    <a:solidFill>
                      <a:schemeClr val="accent1">
                        <a:lumMod val="60000"/>
                        <a:lumOff val="40000"/>
                      </a:schemeClr>
                    </a:solidFill>
                  </a:rPr>
                  <a:t>C</a:t>
                </a:r>
                <a:r>
                  <a:rPr lang="en-US" sz="2000" baseline="-25000" dirty="0">
                    <a:solidFill>
                      <a:schemeClr val="accent1">
                        <a:lumMod val="60000"/>
                        <a:lumOff val="40000"/>
                      </a:schemeClr>
                    </a:solidFill>
                  </a:rPr>
                  <a:t>12</a:t>
                </a:r>
                <a:r>
                  <a:rPr lang="en-US" sz="2000" dirty="0">
                    <a:solidFill>
                      <a:schemeClr val="accent1">
                        <a:lumMod val="60000"/>
                        <a:lumOff val="40000"/>
                      </a:schemeClr>
                    </a:solidFill>
                  </a:rPr>
                  <a:t>H</a:t>
                </a:r>
                <a:r>
                  <a:rPr lang="en-US" sz="2000" baseline="-25000" dirty="0">
                    <a:solidFill>
                      <a:schemeClr val="accent1">
                        <a:lumMod val="60000"/>
                        <a:lumOff val="40000"/>
                      </a:schemeClr>
                    </a:solidFill>
                  </a:rPr>
                  <a:t>22</a:t>
                </a:r>
                <a:r>
                  <a:rPr lang="en-US" sz="2000" dirty="0">
                    <a:solidFill>
                      <a:schemeClr val="accent1">
                        <a:lumMod val="60000"/>
                        <a:lumOff val="40000"/>
                      </a:schemeClr>
                    </a:solidFill>
                  </a:rPr>
                  <a:t>O</a:t>
                </a:r>
                <a:r>
                  <a:rPr lang="en-US" sz="2000" baseline="-25000" dirty="0">
                    <a:solidFill>
                      <a:schemeClr val="accent1">
                        <a:lumMod val="60000"/>
                        <a:lumOff val="40000"/>
                      </a:schemeClr>
                    </a:solidFill>
                  </a:rPr>
                  <a:t>11</a:t>
                </a:r>
                <a:r>
                  <a:rPr lang="en-US" sz="2000" dirty="0"/>
                  <a:t> (glucose) at 25°C</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Find applicable mathematical relationship:  </a:t>
                </a:r>
                <a14:m>
                  <m:oMath xmlns:m="http://schemas.openxmlformats.org/officeDocument/2006/math">
                    <m:r>
                      <m:rPr>
                        <m:sty m:val="p"/>
                      </m:rPr>
                      <a:rPr lang="el-GR" sz="1800" i="1">
                        <a:solidFill>
                          <a:srgbClr val="FFFF00"/>
                        </a:solidFill>
                        <a:latin typeface="Cambria Math" panose="02040503050406030204" pitchFamily="18" charset="0"/>
                        <a:ea typeface="Cambria Math" panose="02040503050406030204" pitchFamily="18" charset="0"/>
                      </a:rPr>
                      <m:t>Π</m:t>
                    </m:r>
                    <m:r>
                      <a:rPr lang="en-US" sz="1800" i="1">
                        <a:solidFill>
                          <a:srgbClr val="FFFF00"/>
                        </a:solidFill>
                        <a:latin typeface="Cambria Math" panose="02040503050406030204" pitchFamily="18" charset="0"/>
                      </a:rPr>
                      <m:t>=</m:t>
                    </m:r>
                    <m:r>
                      <a:rPr lang="en-US" sz="1800" i="1">
                        <a:solidFill>
                          <a:srgbClr val="FFFF00"/>
                        </a:solidFill>
                        <a:latin typeface="Cambria Math" panose="02040503050406030204" pitchFamily="18" charset="0"/>
                      </a:rPr>
                      <m:t>𝑀𝑅𝑇</m:t>
                    </m:r>
                  </m:oMath>
                </a14:m>
                <a:endParaRPr lang="en-US" b="1"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endParaRP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Algebra? Conversions?</a:t>
                </a:r>
              </a:p>
              <a:p>
                <a:pPr lvl="1">
                  <a:buClr>
                    <a:srgbClr val="FFFF00"/>
                  </a:buClr>
                </a:pPr>
                <a:r>
                  <a:rPr lang="en-US" sz="1800" dirty="0">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Temperature must be converted from °C to K</a:t>
                </a:r>
              </a:p>
              <a:p>
                <a:pPr>
                  <a:buClr>
                    <a:srgbClr val="FFFF00"/>
                  </a:buClr>
                </a:pPr>
                <a:r>
                  <a:rPr lang="en-US" sz="1800" dirty="0">
                    <a:solidFill>
                      <a:schemeClr val="accent1">
                        <a:lumMod val="40000"/>
                        <a:lumOff val="60000"/>
                      </a:schemeClr>
                    </a:solidFill>
                    <a:latin typeface="Tahoma" panose="020B0604030504040204" pitchFamily="34" charset="0"/>
                    <a:ea typeface="Tahoma" panose="020B0604030504040204" pitchFamily="34" charset="0"/>
                    <a:cs typeface="Tahoma" panose="020B0604030504040204" pitchFamily="34" charset="0"/>
                    <a:sym typeface="Wingdings" panose="05000000000000000000" pitchFamily="2" charset="2"/>
                  </a:rPr>
                  <a:t>Substitute values &amp; solve:</a:t>
                </a:r>
              </a:p>
              <a:p>
                <a:pPr marL="0" indent="0">
                  <a:buClr>
                    <a:srgbClr val="FFFF00"/>
                  </a:buClr>
                  <a:buNone/>
                </a:pPr>
                <a14:m>
                  <m:oMathPara xmlns:m="http://schemas.openxmlformats.org/officeDocument/2006/math">
                    <m:oMathParaPr>
                      <m:jc m:val="centerGroup"/>
                    </m:oMathParaPr>
                    <m:oMath xmlns:m="http://schemas.openxmlformats.org/officeDocument/2006/math">
                      <m:r>
                        <m:rPr>
                          <m:sty m:val="p"/>
                        </m:rPr>
                        <a:rPr lang="el-GR" sz="2000">
                          <a:solidFill>
                            <a:srgbClr val="FFFF00"/>
                          </a:solidFill>
                          <a:latin typeface="Cambria Math" panose="02040503050406030204" pitchFamily="18" charset="0"/>
                          <a:ea typeface="Cambria Math" panose="02040503050406030204" pitchFamily="18" charset="0"/>
                        </a:rPr>
                        <m:t>Π</m:t>
                      </m:r>
                      <m:r>
                        <a:rPr lang="en-US" sz="2000">
                          <a:solidFill>
                            <a:srgbClr val="FFFF00"/>
                          </a:solidFill>
                          <a:latin typeface="Cambria Math" panose="02040503050406030204" pitchFamily="18" charset="0"/>
                        </a:rPr>
                        <m:t>=</m:t>
                      </m:r>
                      <m:r>
                        <a:rPr lang="en-US" sz="2000" i="1">
                          <a:solidFill>
                            <a:srgbClr val="FFFF00"/>
                          </a:solidFill>
                          <a:latin typeface="Cambria Math" panose="02040503050406030204" pitchFamily="18" charset="0"/>
                        </a:rPr>
                        <m:t>𝑀𝑅𝑇</m:t>
                      </m:r>
                      <m:r>
                        <a:rPr lang="en-US" sz="2000">
                          <a:solidFill>
                            <a:srgbClr val="FFFF00"/>
                          </a:solidFill>
                          <a:latin typeface="Cambria Math" panose="02040503050406030204" pitchFamily="18" charset="0"/>
                        </a:rPr>
                        <m:t>=0.</m:t>
                      </m:r>
                      <m:r>
                        <a:rPr lang="en-US" sz="2000" b="0" i="0" smtClean="0">
                          <a:solidFill>
                            <a:srgbClr val="FFFF00"/>
                          </a:solidFill>
                          <a:latin typeface="Cambria Math" panose="02040503050406030204" pitchFamily="18" charset="0"/>
                        </a:rPr>
                        <m:t>0522</m:t>
                      </m:r>
                      <m:r>
                        <a:rPr lang="en-US" sz="2000">
                          <a:solidFill>
                            <a:srgbClr val="FFFF00"/>
                          </a:solidFill>
                          <a:latin typeface="Cambria Math" panose="02040503050406030204" pitchFamily="18" charset="0"/>
                        </a:rPr>
                        <m:t> </m:t>
                      </m:r>
                      <m:r>
                        <m:rPr>
                          <m:sty m:val="p"/>
                        </m:rPr>
                        <a:rPr lang="en-US" sz="2000">
                          <a:solidFill>
                            <a:srgbClr val="FFFF00"/>
                          </a:solidFill>
                          <a:latin typeface="Cambria Math" panose="02040503050406030204" pitchFamily="18" charset="0"/>
                        </a:rPr>
                        <m:t>M</m:t>
                      </m:r>
                      <m:r>
                        <a:rPr lang="en-US" sz="2000">
                          <a:solidFill>
                            <a:srgbClr val="FFFF00"/>
                          </a:solidFill>
                          <a:latin typeface="Cambria Math" panose="02040503050406030204" pitchFamily="18" charset="0"/>
                        </a:rPr>
                        <m:t> ×0.08205 </m:t>
                      </m:r>
                      <m:r>
                        <m:rPr>
                          <m:sty m:val="p"/>
                        </m:rPr>
                        <a:rPr lang="en-US" sz="2000">
                          <a:solidFill>
                            <a:srgbClr val="FFFF00"/>
                          </a:solidFill>
                          <a:latin typeface="Cambria Math" panose="02040503050406030204" pitchFamily="18" charset="0"/>
                          <a:ea typeface="Cambria Math" panose="02040503050406030204" pitchFamily="18" charset="0"/>
                        </a:rPr>
                        <m:t>L</m:t>
                      </m:r>
                      <m:r>
                        <a:rPr lang="en-US" sz="2000">
                          <a:solidFill>
                            <a:srgbClr val="FFFF00"/>
                          </a:solidFill>
                          <a:latin typeface="Cambria Math" panose="02040503050406030204" pitchFamily="18" charset="0"/>
                          <a:ea typeface="Cambria Math" panose="02040503050406030204" pitchFamily="18" charset="0"/>
                        </a:rPr>
                        <m:t> </m:t>
                      </m:r>
                      <m:r>
                        <m:rPr>
                          <m:sty m:val="p"/>
                        </m:rPr>
                        <a:rPr lang="en-US" sz="2000">
                          <a:solidFill>
                            <a:srgbClr val="FFFF00"/>
                          </a:solidFill>
                          <a:latin typeface="Cambria Math" panose="02040503050406030204" pitchFamily="18" charset="0"/>
                          <a:ea typeface="Cambria Math" panose="02040503050406030204" pitchFamily="18" charset="0"/>
                        </a:rPr>
                        <m:t>atm</m:t>
                      </m:r>
                      <m:r>
                        <a:rPr lang="en-US" sz="2000">
                          <a:solidFill>
                            <a:srgbClr val="FFFF00"/>
                          </a:solidFill>
                          <a:latin typeface="Cambria Math" panose="02040503050406030204" pitchFamily="18" charset="0"/>
                          <a:ea typeface="Cambria Math" panose="02040503050406030204" pitchFamily="18" charset="0"/>
                        </a:rPr>
                        <m:t>/</m:t>
                      </m:r>
                      <m:r>
                        <m:rPr>
                          <m:sty m:val="p"/>
                        </m:rPr>
                        <a:rPr lang="en-US" sz="2000">
                          <a:solidFill>
                            <a:srgbClr val="FFFF00"/>
                          </a:solidFill>
                          <a:latin typeface="Cambria Math" panose="02040503050406030204" pitchFamily="18" charset="0"/>
                          <a:ea typeface="Cambria Math" panose="02040503050406030204" pitchFamily="18" charset="0"/>
                        </a:rPr>
                        <m:t>mol</m:t>
                      </m:r>
                      <m:r>
                        <a:rPr lang="en-US" sz="2000">
                          <a:solidFill>
                            <a:srgbClr val="FFFF00"/>
                          </a:solidFill>
                          <a:latin typeface="Cambria Math" panose="02040503050406030204" pitchFamily="18" charset="0"/>
                          <a:ea typeface="Cambria Math" panose="02040503050406030204" pitchFamily="18" charset="0"/>
                        </a:rPr>
                        <m:t> </m:t>
                      </m:r>
                      <m:r>
                        <m:rPr>
                          <m:sty m:val="p"/>
                        </m:rPr>
                        <a:rPr lang="en-US" sz="2000">
                          <a:solidFill>
                            <a:srgbClr val="FFFF00"/>
                          </a:solidFill>
                          <a:latin typeface="Cambria Math" panose="02040503050406030204" pitchFamily="18" charset="0"/>
                          <a:ea typeface="Cambria Math" panose="02040503050406030204" pitchFamily="18" charset="0"/>
                        </a:rPr>
                        <m:t>K</m:t>
                      </m:r>
                      <m:r>
                        <a:rPr lang="en-US" sz="2000">
                          <a:solidFill>
                            <a:srgbClr val="FFFF00"/>
                          </a:solidFill>
                          <a:latin typeface="Cambria Math" panose="02040503050406030204" pitchFamily="18" charset="0"/>
                          <a:ea typeface="Cambria Math" panose="02040503050406030204" pitchFamily="18" charset="0"/>
                        </a:rPr>
                        <m:t>×</m:t>
                      </m:r>
                      <m:d>
                        <m:dPr>
                          <m:ctrlPr>
                            <a:rPr lang="en-US" sz="2000" i="1">
                              <a:solidFill>
                                <a:srgbClr val="FFFF00"/>
                              </a:solidFill>
                              <a:latin typeface="Cambria Math" panose="02040503050406030204" pitchFamily="18" charset="0"/>
                              <a:ea typeface="Cambria Math" panose="02040503050406030204" pitchFamily="18" charset="0"/>
                            </a:rPr>
                          </m:ctrlPr>
                        </m:dPr>
                        <m:e>
                          <m:r>
                            <a:rPr lang="en-US" sz="2000" b="0" i="0" smtClean="0">
                              <a:solidFill>
                                <a:srgbClr val="FFFF00"/>
                              </a:solidFill>
                              <a:latin typeface="Cambria Math" panose="02040503050406030204" pitchFamily="18" charset="0"/>
                              <a:ea typeface="Cambria Math" panose="02040503050406030204" pitchFamily="18" charset="0"/>
                            </a:rPr>
                            <m:t>55</m:t>
                          </m:r>
                          <m:r>
                            <a:rPr lang="en-US" sz="2000">
                              <a:solidFill>
                                <a:srgbClr val="FFFF00"/>
                              </a:solidFill>
                              <a:latin typeface="Cambria Math" panose="02040503050406030204" pitchFamily="18" charset="0"/>
                              <a:ea typeface="Cambria Math" panose="02040503050406030204" pitchFamily="18" charset="0"/>
                            </a:rPr>
                            <m:t>+273</m:t>
                          </m:r>
                        </m:e>
                      </m:d>
                      <m:r>
                        <m:rPr>
                          <m:sty m:val="p"/>
                        </m:rPr>
                        <a:rPr lang="en-US" sz="2000">
                          <a:solidFill>
                            <a:srgbClr val="FFFF00"/>
                          </a:solidFill>
                          <a:latin typeface="Cambria Math" panose="02040503050406030204" pitchFamily="18" charset="0"/>
                          <a:ea typeface="Cambria Math" panose="02040503050406030204" pitchFamily="18" charset="0"/>
                        </a:rPr>
                        <m:t>K</m:t>
                      </m:r>
                      <m:r>
                        <a:rPr lang="en-US" sz="2000">
                          <a:solidFill>
                            <a:srgbClr val="FFFF00"/>
                          </a:solidFill>
                          <a:latin typeface="Cambria Math" panose="02040503050406030204" pitchFamily="18" charset="0"/>
                          <a:ea typeface="Cambria Math" panose="02040503050406030204" pitchFamily="18" charset="0"/>
                        </a:rPr>
                        <m:t>=1.40 </m:t>
                      </m:r>
                      <m:r>
                        <m:rPr>
                          <m:sty m:val="p"/>
                        </m:rPr>
                        <a:rPr lang="en-US" sz="2000">
                          <a:solidFill>
                            <a:srgbClr val="FFFF00"/>
                          </a:solidFill>
                          <a:latin typeface="Cambria Math" panose="02040503050406030204" pitchFamily="18" charset="0"/>
                          <a:ea typeface="Cambria Math" panose="02040503050406030204" pitchFamily="18" charset="0"/>
                        </a:rPr>
                        <m:t>atm</m:t>
                      </m:r>
                    </m:oMath>
                  </m:oMathPara>
                </a14:m>
                <a:endParaRPr lang="en-US" sz="2000" dirty="0">
                  <a:solidFill>
                    <a:srgbClr val="FFFF00"/>
                  </a:solidFill>
                  <a:sym typeface="Wingdings" panose="05000000000000000000" pitchFamily="2" charset="2"/>
                </a:endParaRPr>
              </a:p>
            </p:txBody>
          </p:sp>
        </mc:Choice>
        <mc:Fallback xmlns="">
          <p:sp>
            <p:nvSpPr>
              <p:cNvPr id="5" name="Content Placeholder 4">
                <a:extLst>
                  <a:ext uri="{FF2B5EF4-FFF2-40B4-BE49-F238E27FC236}">
                    <a16:creationId xmlns:a16="http://schemas.microsoft.com/office/drawing/2014/main" id="{A8E986B5-E6C1-D37C-C4F2-1CA4045A6A38}"/>
                  </a:ext>
                </a:extLst>
              </p:cNvPr>
              <p:cNvSpPr>
                <a:spLocks noGrp="1" noRot="1" noChangeAspect="1" noMove="1" noResize="1" noEditPoints="1" noAdjustHandles="1" noChangeArrowheads="1" noChangeShapeType="1" noTextEdit="1"/>
              </p:cNvSpPr>
              <p:nvPr>
                <p:ph idx="1"/>
              </p:nvPr>
            </p:nvSpPr>
            <p:spPr>
              <a:xfrm>
                <a:off x="369212" y="1031432"/>
                <a:ext cx="8387645" cy="5507386"/>
              </a:xfrm>
              <a:blipFill>
                <a:blip r:embed="rId2"/>
                <a:stretch>
                  <a:fillRect l="-800" t="-774"/>
                </a:stretch>
              </a:blipFill>
            </p:spPr>
            <p:txBody>
              <a:bodyPr/>
              <a:lstStyle/>
              <a:p>
                <a:r>
                  <a:rPr lang="en-US">
                    <a:noFill/>
                  </a:rPr>
                  <a:t> </a:t>
                </a:r>
              </a:p>
            </p:txBody>
          </p:sp>
        </mc:Fallback>
      </mc:AlternateContent>
      <p:sp>
        <p:nvSpPr>
          <p:cNvPr id="2" name="Slide Number Placeholder 1">
            <a:extLst>
              <a:ext uri="{FF2B5EF4-FFF2-40B4-BE49-F238E27FC236}">
                <a16:creationId xmlns:a16="http://schemas.microsoft.com/office/drawing/2014/main" id="{8AA7FEA7-2C3A-70F9-35CC-DC3337A30B12}"/>
              </a:ext>
            </a:extLst>
          </p:cNvPr>
          <p:cNvSpPr>
            <a:spLocks noGrp="1"/>
          </p:cNvSpPr>
          <p:nvPr>
            <p:ph type="sldNum" sz="quarter" idx="10"/>
          </p:nvPr>
        </p:nvSpPr>
        <p:spPr/>
        <p:txBody>
          <a:bodyPr/>
          <a:lstStyle/>
          <a:p>
            <a:fld id="{48B47BF4-C530-47F3-8F78-E261EA428483}" type="slidenum">
              <a:rPr lang="en-US" smtClean="0"/>
              <a:pPr/>
              <a:t>51</a:t>
            </a:fld>
            <a:endParaRPr lang="en-US" dirty="0"/>
          </a:p>
        </p:txBody>
      </p:sp>
    </p:spTree>
    <p:extLst>
      <p:ext uri="{BB962C8B-B14F-4D97-AF65-F5344CB8AC3E}">
        <p14:creationId xmlns:p14="http://schemas.microsoft.com/office/powerpoint/2010/main" val="4147831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2D6B1-F350-3DA5-792F-32D0EA43CCD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628B95F-C34D-A438-38DC-2434395CF676}"/>
              </a:ext>
            </a:extLst>
          </p:cNvPr>
          <p:cNvSpPr>
            <a:spLocks noGrp="1"/>
          </p:cNvSpPr>
          <p:nvPr>
            <p:ph type="title"/>
          </p:nvPr>
        </p:nvSpPr>
        <p:spPr>
          <a:xfrm>
            <a:off x="372533" y="147082"/>
            <a:ext cx="8421512" cy="830997"/>
          </a:xfrm>
        </p:spPr>
        <p:txBody>
          <a:bodyPr/>
          <a:lstStyle/>
          <a:p>
            <a:r>
              <a:rPr lang="en-US" dirty="0"/>
              <a:t>Will It Dissolve?</a:t>
            </a:r>
          </a:p>
        </p:txBody>
      </p:sp>
      <p:sp>
        <p:nvSpPr>
          <p:cNvPr id="5" name="Content Placeholder 4">
            <a:extLst>
              <a:ext uri="{FF2B5EF4-FFF2-40B4-BE49-F238E27FC236}">
                <a16:creationId xmlns:a16="http://schemas.microsoft.com/office/drawing/2014/main" id="{64FC862D-382A-C59A-F8AF-745A666D1D51}"/>
              </a:ext>
            </a:extLst>
          </p:cNvPr>
          <p:cNvSpPr>
            <a:spLocks noGrp="1"/>
          </p:cNvSpPr>
          <p:nvPr>
            <p:ph idx="1"/>
          </p:nvPr>
        </p:nvSpPr>
        <p:spPr>
          <a:xfrm>
            <a:off x="372533" y="981489"/>
            <a:ext cx="8387645" cy="5383503"/>
          </a:xfrm>
        </p:spPr>
        <p:txBody>
          <a:bodyPr/>
          <a:lstStyle/>
          <a:p>
            <a:r>
              <a:rPr lang="en-US" sz="2000" dirty="0"/>
              <a:t>“Like dissolves like” </a:t>
            </a:r>
            <a:r>
              <a:rPr lang="en-US" sz="2000" dirty="0">
                <a:solidFill>
                  <a:srgbClr val="FFFF00"/>
                </a:solidFill>
              </a:rPr>
              <a:t>generally</a:t>
            </a:r>
          </a:p>
          <a:p>
            <a:r>
              <a:rPr lang="en-US" sz="2000" dirty="0"/>
              <a:t>This means </a:t>
            </a:r>
            <a:r>
              <a:rPr lang="en-US" sz="2000" dirty="0">
                <a:solidFill>
                  <a:srgbClr val="FFFF00"/>
                </a:solidFill>
              </a:rPr>
              <a:t>polar</a:t>
            </a:r>
            <a:r>
              <a:rPr lang="en-US" sz="2000" dirty="0"/>
              <a:t> </a:t>
            </a:r>
            <a:r>
              <a:rPr lang="en-US" sz="2000" dirty="0">
                <a:solidFill>
                  <a:schemeClr val="accent1">
                    <a:lumMod val="60000"/>
                    <a:lumOff val="40000"/>
                  </a:schemeClr>
                </a:solidFill>
              </a:rPr>
              <a:t>solutes</a:t>
            </a:r>
            <a:r>
              <a:rPr lang="en-US" sz="2000" dirty="0"/>
              <a:t> in </a:t>
            </a:r>
            <a:r>
              <a:rPr lang="en-US" sz="2000" dirty="0">
                <a:solidFill>
                  <a:srgbClr val="FFFF00"/>
                </a:solidFill>
              </a:rPr>
              <a:t>polar</a:t>
            </a:r>
            <a:r>
              <a:rPr lang="en-US" sz="2000" dirty="0"/>
              <a:t> </a:t>
            </a:r>
            <a:r>
              <a:rPr lang="en-US" sz="2000" dirty="0">
                <a:solidFill>
                  <a:schemeClr val="accent1">
                    <a:lumMod val="60000"/>
                    <a:lumOff val="40000"/>
                  </a:schemeClr>
                </a:solidFill>
              </a:rPr>
              <a:t>solvents</a:t>
            </a:r>
            <a:r>
              <a:rPr lang="en-US" sz="2000" dirty="0"/>
              <a:t>. But </a:t>
            </a:r>
            <a:r>
              <a:rPr lang="en-US" sz="2000" dirty="0">
                <a:solidFill>
                  <a:srgbClr val="FFFF00"/>
                </a:solidFill>
              </a:rPr>
              <a:t>ionic</a:t>
            </a:r>
            <a:r>
              <a:rPr lang="en-US" sz="2000" dirty="0"/>
              <a:t> </a:t>
            </a:r>
            <a:r>
              <a:rPr lang="en-US" sz="2000" dirty="0">
                <a:solidFill>
                  <a:schemeClr val="accent1">
                    <a:lumMod val="60000"/>
                    <a:lumOff val="40000"/>
                  </a:schemeClr>
                </a:solidFill>
              </a:rPr>
              <a:t>solutes</a:t>
            </a:r>
            <a:r>
              <a:rPr lang="en-US" sz="2000" dirty="0"/>
              <a:t> also dissolve in </a:t>
            </a:r>
            <a:r>
              <a:rPr lang="en-US" sz="2000" dirty="0">
                <a:solidFill>
                  <a:srgbClr val="FFFF00"/>
                </a:solidFill>
              </a:rPr>
              <a:t>polar</a:t>
            </a:r>
            <a:r>
              <a:rPr lang="en-US" sz="2000" dirty="0"/>
              <a:t> </a:t>
            </a:r>
            <a:r>
              <a:rPr lang="en-US" sz="2000" dirty="0">
                <a:solidFill>
                  <a:schemeClr val="accent1">
                    <a:lumMod val="60000"/>
                    <a:lumOff val="40000"/>
                  </a:schemeClr>
                </a:solidFill>
              </a:rPr>
              <a:t>solvents</a:t>
            </a:r>
          </a:p>
          <a:p>
            <a:r>
              <a:rPr lang="en-US" sz="2000" dirty="0">
                <a:solidFill>
                  <a:srgbClr val="FFFF00"/>
                </a:solidFill>
              </a:rPr>
              <a:t>Nonpolar</a:t>
            </a:r>
            <a:r>
              <a:rPr lang="en-US" sz="2000" dirty="0"/>
              <a:t> </a:t>
            </a:r>
            <a:r>
              <a:rPr lang="en-US" sz="2000" dirty="0">
                <a:solidFill>
                  <a:schemeClr val="accent1">
                    <a:lumMod val="60000"/>
                    <a:lumOff val="40000"/>
                  </a:schemeClr>
                </a:solidFill>
              </a:rPr>
              <a:t>solutes</a:t>
            </a:r>
            <a:r>
              <a:rPr lang="en-US" sz="2000" dirty="0"/>
              <a:t> dissolve in </a:t>
            </a:r>
            <a:r>
              <a:rPr lang="en-US" sz="2000" dirty="0">
                <a:solidFill>
                  <a:srgbClr val="FFFF00"/>
                </a:solidFill>
              </a:rPr>
              <a:t>nonpolar</a:t>
            </a:r>
            <a:r>
              <a:rPr lang="en-US" sz="2000" dirty="0"/>
              <a:t> </a:t>
            </a:r>
            <a:r>
              <a:rPr lang="en-US" sz="2000" dirty="0">
                <a:solidFill>
                  <a:schemeClr val="accent1">
                    <a:lumMod val="60000"/>
                    <a:lumOff val="40000"/>
                  </a:schemeClr>
                </a:solidFill>
              </a:rPr>
              <a:t>solvents</a:t>
            </a:r>
            <a:r>
              <a:rPr lang="en-US" sz="2000" dirty="0"/>
              <a:t> </a:t>
            </a:r>
          </a:p>
          <a:p>
            <a:r>
              <a:rPr lang="en-US" sz="2000" dirty="0"/>
              <a:t>EXCEPTIONS: a very small amount (fraction) of </a:t>
            </a:r>
            <a:r>
              <a:rPr lang="en-US" sz="2000" dirty="0">
                <a:solidFill>
                  <a:srgbClr val="FFFF00"/>
                </a:solidFill>
              </a:rPr>
              <a:t>nonpolar</a:t>
            </a:r>
            <a:r>
              <a:rPr lang="en-US" sz="2000" dirty="0"/>
              <a:t> </a:t>
            </a:r>
            <a:r>
              <a:rPr lang="en-US" sz="2000" dirty="0">
                <a:solidFill>
                  <a:schemeClr val="accent1">
                    <a:lumMod val="60000"/>
                    <a:lumOff val="40000"/>
                  </a:schemeClr>
                </a:solidFill>
              </a:rPr>
              <a:t>solutes</a:t>
            </a:r>
            <a:r>
              <a:rPr lang="en-US" sz="2000" dirty="0"/>
              <a:t> mix </a:t>
            </a:r>
            <a:r>
              <a:rPr lang="en-US" sz="2000" dirty="0">
                <a:solidFill>
                  <a:srgbClr val="FFFF00"/>
                </a:solidFill>
              </a:rPr>
              <a:t>polar</a:t>
            </a:r>
            <a:r>
              <a:rPr lang="en-US" sz="2000" dirty="0"/>
              <a:t> </a:t>
            </a:r>
            <a:r>
              <a:rPr lang="en-US" sz="2000" dirty="0">
                <a:solidFill>
                  <a:schemeClr val="accent1">
                    <a:lumMod val="60000"/>
                    <a:lumOff val="40000"/>
                  </a:schemeClr>
                </a:solidFill>
              </a:rPr>
              <a:t>solvents</a:t>
            </a:r>
            <a:r>
              <a:rPr lang="en-US" sz="2000" dirty="0"/>
              <a:t> (O</a:t>
            </a:r>
            <a:r>
              <a:rPr lang="en-US" sz="2000" baseline="-25000" dirty="0"/>
              <a:t>2</a:t>
            </a:r>
            <a:r>
              <a:rPr lang="en-US" sz="2000" dirty="0"/>
              <a:t> and CO</a:t>
            </a:r>
            <a:r>
              <a:rPr lang="en-US" sz="2000" baseline="-25000" dirty="0"/>
              <a:t>2</a:t>
            </a:r>
            <a:r>
              <a:rPr lang="en-US" sz="2000" dirty="0"/>
              <a:t> dissolving in H</a:t>
            </a:r>
            <a:r>
              <a:rPr lang="en-US" sz="2000" baseline="-25000" dirty="0"/>
              <a:t>2</a:t>
            </a:r>
            <a:r>
              <a:rPr lang="en-US" sz="2000" dirty="0"/>
              <a:t>O), and same for </a:t>
            </a:r>
            <a:r>
              <a:rPr lang="en-US" sz="2000" dirty="0">
                <a:solidFill>
                  <a:srgbClr val="FFFF00"/>
                </a:solidFill>
              </a:rPr>
              <a:t>polar</a:t>
            </a:r>
            <a:r>
              <a:rPr lang="en-US" sz="2000" dirty="0"/>
              <a:t> </a:t>
            </a:r>
            <a:r>
              <a:rPr lang="en-US" sz="2000" dirty="0">
                <a:solidFill>
                  <a:schemeClr val="accent1">
                    <a:lumMod val="60000"/>
                    <a:lumOff val="40000"/>
                  </a:schemeClr>
                </a:solidFill>
              </a:rPr>
              <a:t>solutes</a:t>
            </a:r>
            <a:r>
              <a:rPr lang="en-US" sz="2000" dirty="0"/>
              <a:t> in </a:t>
            </a:r>
            <a:r>
              <a:rPr lang="en-US" sz="2000" dirty="0">
                <a:solidFill>
                  <a:srgbClr val="FFFF00"/>
                </a:solidFill>
              </a:rPr>
              <a:t>nonpolar</a:t>
            </a:r>
            <a:r>
              <a:rPr lang="en-US" sz="2000" dirty="0"/>
              <a:t> </a:t>
            </a:r>
            <a:r>
              <a:rPr lang="en-US" sz="2000" dirty="0">
                <a:solidFill>
                  <a:schemeClr val="accent1">
                    <a:lumMod val="60000"/>
                    <a:lumOff val="40000"/>
                  </a:schemeClr>
                </a:solidFill>
              </a:rPr>
              <a:t>solvents</a:t>
            </a:r>
            <a:r>
              <a:rPr lang="en-US" sz="2000" dirty="0"/>
              <a:t> (water in oil)</a:t>
            </a:r>
            <a:endParaRPr lang="en-US" dirty="0"/>
          </a:p>
          <a:p>
            <a:pPr lvl="1"/>
            <a:endParaRPr lang="en-US" dirty="0"/>
          </a:p>
        </p:txBody>
      </p:sp>
      <p:sp>
        <p:nvSpPr>
          <p:cNvPr id="2" name="Slide Number Placeholder 1">
            <a:extLst>
              <a:ext uri="{FF2B5EF4-FFF2-40B4-BE49-F238E27FC236}">
                <a16:creationId xmlns:a16="http://schemas.microsoft.com/office/drawing/2014/main" id="{53625E13-1FA6-4161-8B97-EAC402595F3C}"/>
              </a:ext>
            </a:extLst>
          </p:cNvPr>
          <p:cNvSpPr>
            <a:spLocks noGrp="1"/>
          </p:cNvSpPr>
          <p:nvPr>
            <p:ph type="sldNum" sz="quarter" idx="10"/>
          </p:nvPr>
        </p:nvSpPr>
        <p:spPr/>
        <p:txBody>
          <a:bodyPr/>
          <a:lstStyle/>
          <a:p>
            <a:fld id="{48B47BF4-C530-47F3-8F78-E261EA428483}" type="slidenum">
              <a:rPr lang="en-US" smtClean="0"/>
              <a:pPr/>
              <a:t>6</a:t>
            </a:fld>
            <a:endParaRPr lang="en-US" dirty="0"/>
          </a:p>
        </p:txBody>
      </p:sp>
      <p:pic>
        <p:nvPicPr>
          <p:cNvPr id="7" name="Picture 6">
            <a:extLst>
              <a:ext uri="{FF2B5EF4-FFF2-40B4-BE49-F238E27FC236}">
                <a16:creationId xmlns:a16="http://schemas.microsoft.com/office/drawing/2014/main" id="{A4EED5B5-B2E5-87DB-4F72-70C2F1F74CF9}"/>
              </a:ext>
            </a:extLst>
          </p:cNvPr>
          <p:cNvPicPr>
            <a:picLocks noChangeAspect="1"/>
          </p:cNvPicPr>
          <p:nvPr/>
        </p:nvPicPr>
        <p:blipFill>
          <a:blip r:embed="rId2"/>
          <a:stretch>
            <a:fillRect/>
          </a:stretch>
        </p:blipFill>
        <p:spPr>
          <a:xfrm>
            <a:off x="202091" y="3802696"/>
            <a:ext cx="5124343" cy="2706704"/>
          </a:xfrm>
          <a:prstGeom prst="rect">
            <a:avLst/>
          </a:prstGeom>
        </p:spPr>
      </p:pic>
      <p:pic>
        <p:nvPicPr>
          <p:cNvPr id="10" name="Picture 9">
            <a:extLst>
              <a:ext uri="{FF2B5EF4-FFF2-40B4-BE49-F238E27FC236}">
                <a16:creationId xmlns:a16="http://schemas.microsoft.com/office/drawing/2014/main" id="{5620824A-5D21-F2CD-80CF-D2976C383EAB}"/>
              </a:ext>
            </a:extLst>
          </p:cNvPr>
          <p:cNvPicPr>
            <a:picLocks noChangeAspect="1"/>
          </p:cNvPicPr>
          <p:nvPr/>
        </p:nvPicPr>
        <p:blipFill>
          <a:blip r:embed="rId3"/>
          <a:stretch>
            <a:fillRect/>
          </a:stretch>
        </p:blipFill>
        <p:spPr>
          <a:xfrm>
            <a:off x="5326434" y="3802696"/>
            <a:ext cx="3358179" cy="2635238"/>
          </a:xfrm>
          <a:prstGeom prst="rect">
            <a:avLst/>
          </a:prstGeom>
        </p:spPr>
      </p:pic>
    </p:spTree>
    <p:extLst>
      <p:ext uri="{BB962C8B-B14F-4D97-AF65-F5344CB8AC3E}">
        <p14:creationId xmlns:p14="http://schemas.microsoft.com/office/powerpoint/2010/main" val="1595171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42E64-43E3-DF98-0E17-802D74727F4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6D55D7B-C375-8245-72A1-58AFA7679F06}"/>
              </a:ext>
            </a:extLst>
          </p:cNvPr>
          <p:cNvSpPr>
            <a:spLocks noGrp="1"/>
          </p:cNvSpPr>
          <p:nvPr>
            <p:ph type="title"/>
          </p:nvPr>
        </p:nvSpPr>
        <p:spPr>
          <a:xfrm>
            <a:off x="372533" y="147082"/>
            <a:ext cx="8421512" cy="830997"/>
          </a:xfrm>
        </p:spPr>
        <p:txBody>
          <a:bodyPr/>
          <a:lstStyle/>
          <a:p>
            <a:r>
              <a:rPr lang="en-US" dirty="0"/>
              <a:t>Practice: Will It Dissolve?</a:t>
            </a:r>
          </a:p>
        </p:txBody>
      </p:sp>
      <p:sp>
        <p:nvSpPr>
          <p:cNvPr id="5" name="Content Placeholder 4">
            <a:extLst>
              <a:ext uri="{FF2B5EF4-FFF2-40B4-BE49-F238E27FC236}">
                <a16:creationId xmlns:a16="http://schemas.microsoft.com/office/drawing/2014/main" id="{AC38BA48-67A9-7BDB-504A-C94DD7E084B7}"/>
              </a:ext>
            </a:extLst>
          </p:cNvPr>
          <p:cNvSpPr>
            <a:spLocks noGrp="1"/>
          </p:cNvSpPr>
          <p:nvPr>
            <p:ph idx="1"/>
          </p:nvPr>
        </p:nvSpPr>
        <p:spPr>
          <a:xfrm>
            <a:off x="309597" y="1106863"/>
            <a:ext cx="8387645" cy="5383503"/>
          </a:xfrm>
        </p:spPr>
        <p:txBody>
          <a:bodyPr/>
          <a:lstStyle/>
          <a:p>
            <a:r>
              <a:rPr lang="en-US" dirty="0"/>
              <a:t>Would </a:t>
            </a:r>
            <a:r>
              <a:rPr lang="en-US" dirty="0">
                <a:solidFill>
                  <a:srgbClr val="00FF00"/>
                </a:solidFill>
              </a:rPr>
              <a:t>I</a:t>
            </a:r>
            <a:r>
              <a:rPr lang="en-US" baseline="-25000" dirty="0">
                <a:solidFill>
                  <a:srgbClr val="00FF00"/>
                </a:solidFill>
              </a:rPr>
              <a:t>2</a:t>
            </a:r>
            <a:r>
              <a:rPr lang="en-US" dirty="0"/>
              <a:t> (</a:t>
            </a:r>
            <a:r>
              <a:rPr lang="en-US" dirty="0">
                <a:solidFill>
                  <a:srgbClr val="FFFF00"/>
                </a:solidFill>
              </a:rPr>
              <a:t>diatomic molecule iodine</a:t>
            </a:r>
            <a:r>
              <a:rPr lang="en-US" dirty="0"/>
              <a:t>) be more </a:t>
            </a:r>
            <a:r>
              <a:rPr lang="en-US" dirty="0">
                <a:solidFill>
                  <a:schemeClr val="accent1">
                    <a:lumMod val="60000"/>
                    <a:lumOff val="40000"/>
                  </a:schemeClr>
                </a:solidFill>
              </a:rPr>
              <a:t>soluble</a:t>
            </a:r>
            <a:r>
              <a:rPr lang="en-US" dirty="0"/>
              <a:t> in </a:t>
            </a:r>
            <a:r>
              <a:rPr lang="en-US" dirty="0">
                <a:solidFill>
                  <a:srgbClr val="00FF00"/>
                </a:solidFill>
              </a:rPr>
              <a:t>CCl</a:t>
            </a:r>
            <a:r>
              <a:rPr lang="en-US" baseline="-25000" dirty="0">
                <a:solidFill>
                  <a:srgbClr val="00FF00"/>
                </a:solidFill>
              </a:rPr>
              <a:t>4</a:t>
            </a:r>
            <a:r>
              <a:rPr lang="en-US" dirty="0"/>
              <a:t> (</a:t>
            </a:r>
            <a:r>
              <a:rPr lang="en-US" dirty="0">
                <a:solidFill>
                  <a:srgbClr val="FFFF00"/>
                </a:solidFill>
              </a:rPr>
              <a:t>carbon tetrachloride</a:t>
            </a:r>
            <a:r>
              <a:rPr lang="en-US" dirty="0"/>
              <a:t>) or </a:t>
            </a:r>
            <a:r>
              <a:rPr lang="en-US" dirty="0">
                <a:solidFill>
                  <a:srgbClr val="00FF00"/>
                </a:solidFill>
              </a:rPr>
              <a:t>H</a:t>
            </a:r>
            <a:r>
              <a:rPr lang="en-US" baseline="-25000" dirty="0">
                <a:solidFill>
                  <a:srgbClr val="00FF00"/>
                </a:solidFill>
              </a:rPr>
              <a:t>2</a:t>
            </a:r>
            <a:r>
              <a:rPr lang="en-US" dirty="0">
                <a:solidFill>
                  <a:srgbClr val="00FF00"/>
                </a:solidFill>
              </a:rPr>
              <a:t>O </a:t>
            </a:r>
            <a:r>
              <a:rPr lang="en-US" dirty="0"/>
              <a:t>(</a:t>
            </a:r>
            <a:r>
              <a:rPr lang="en-US" dirty="0">
                <a:solidFill>
                  <a:srgbClr val="FFFF00"/>
                </a:solidFill>
              </a:rPr>
              <a:t>water</a:t>
            </a:r>
            <a:r>
              <a:rPr lang="en-US" dirty="0"/>
              <a:t>)?</a:t>
            </a:r>
          </a:p>
          <a:p>
            <a:pPr marL="231775" lvl="1" indent="0">
              <a:buNone/>
            </a:pPr>
            <a:r>
              <a:rPr lang="en-US" sz="2400" dirty="0">
                <a:solidFill>
                  <a:schemeClr val="accent1">
                    <a:lumMod val="60000"/>
                    <a:lumOff val="40000"/>
                  </a:schemeClr>
                </a:solidFill>
              </a:rPr>
              <a:t>I</a:t>
            </a:r>
            <a:r>
              <a:rPr lang="en-US" sz="2400" baseline="-25000" dirty="0">
                <a:solidFill>
                  <a:schemeClr val="accent1">
                    <a:lumMod val="60000"/>
                    <a:lumOff val="40000"/>
                  </a:schemeClr>
                </a:solidFill>
              </a:rPr>
              <a:t>2</a:t>
            </a:r>
            <a:r>
              <a:rPr lang="en-US" sz="2400" dirty="0"/>
              <a:t> is </a:t>
            </a:r>
            <a:r>
              <a:rPr lang="en-US" sz="2400" b="1" dirty="0">
                <a:solidFill>
                  <a:srgbClr val="FFC000"/>
                </a:solidFill>
              </a:rPr>
              <a:t>nonpolar</a:t>
            </a:r>
            <a:r>
              <a:rPr lang="en-US" sz="2400" dirty="0"/>
              <a:t>. CCl</a:t>
            </a:r>
            <a:r>
              <a:rPr lang="en-US" sz="2400" baseline="-25000" dirty="0"/>
              <a:t>4</a:t>
            </a:r>
            <a:r>
              <a:rPr lang="en-US" sz="2400" dirty="0"/>
              <a:t> is </a:t>
            </a:r>
            <a:r>
              <a:rPr lang="en-US" sz="2400" dirty="0">
                <a:solidFill>
                  <a:srgbClr val="FFC000"/>
                </a:solidFill>
              </a:rPr>
              <a:t>nonpolar</a:t>
            </a:r>
            <a:r>
              <a:rPr lang="en-US" sz="2400" dirty="0"/>
              <a:t> and H</a:t>
            </a:r>
            <a:r>
              <a:rPr lang="en-US" sz="2400" baseline="-25000" dirty="0"/>
              <a:t>2</a:t>
            </a:r>
            <a:r>
              <a:rPr lang="en-US" sz="2400" dirty="0"/>
              <a:t>O is </a:t>
            </a:r>
            <a:r>
              <a:rPr lang="en-US" sz="2400" dirty="0">
                <a:solidFill>
                  <a:srgbClr val="FFC000"/>
                </a:solidFill>
              </a:rPr>
              <a:t>polar</a:t>
            </a:r>
            <a:r>
              <a:rPr lang="en-US" sz="2400" dirty="0"/>
              <a:t>, so expect </a:t>
            </a:r>
            <a:r>
              <a:rPr lang="en-US" sz="2400" dirty="0">
                <a:solidFill>
                  <a:schemeClr val="accent1">
                    <a:lumMod val="60000"/>
                    <a:lumOff val="40000"/>
                  </a:schemeClr>
                </a:solidFill>
              </a:rPr>
              <a:t>I</a:t>
            </a:r>
            <a:r>
              <a:rPr lang="en-US" sz="2400" baseline="-25000" dirty="0">
                <a:solidFill>
                  <a:schemeClr val="accent1">
                    <a:lumMod val="60000"/>
                    <a:lumOff val="40000"/>
                  </a:schemeClr>
                </a:solidFill>
              </a:rPr>
              <a:t>2</a:t>
            </a:r>
            <a:r>
              <a:rPr lang="en-US" sz="2400" dirty="0"/>
              <a:t> to be much more soluble in </a:t>
            </a:r>
            <a:r>
              <a:rPr lang="en-US" sz="2400" dirty="0">
                <a:solidFill>
                  <a:schemeClr val="accent1">
                    <a:lumMod val="60000"/>
                    <a:lumOff val="40000"/>
                  </a:schemeClr>
                </a:solidFill>
              </a:rPr>
              <a:t>CCl</a:t>
            </a:r>
            <a:r>
              <a:rPr lang="en-US" sz="2400" baseline="-25000" dirty="0">
                <a:solidFill>
                  <a:schemeClr val="accent1">
                    <a:lumMod val="60000"/>
                    <a:lumOff val="40000"/>
                  </a:schemeClr>
                </a:solidFill>
              </a:rPr>
              <a:t>4</a:t>
            </a:r>
            <a:r>
              <a:rPr lang="en-US" sz="2400" dirty="0"/>
              <a:t> than </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2</a:t>
            </a:r>
            <a:r>
              <a:rPr lang="en-US" sz="2400" dirty="0">
                <a:solidFill>
                  <a:schemeClr val="accent1">
                    <a:lumMod val="60000"/>
                    <a:lumOff val="40000"/>
                  </a:schemeClr>
                </a:solidFill>
              </a:rPr>
              <a:t>O</a:t>
            </a:r>
            <a:endParaRPr lang="en-US" sz="2400" b="1" dirty="0">
              <a:solidFill>
                <a:schemeClr val="accent1">
                  <a:lumMod val="60000"/>
                  <a:lumOff val="40000"/>
                </a:schemeClr>
              </a:solidFill>
            </a:endParaRPr>
          </a:p>
          <a:p>
            <a:r>
              <a:rPr lang="en-US" dirty="0"/>
              <a:t>Would </a:t>
            </a:r>
            <a:r>
              <a:rPr lang="en-US" dirty="0">
                <a:solidFill>
                  <a:srgbClr val="00FF00"/>
                </a:solidFill>
              </a:rPr>
              <a:t>C</a:t>
            </a:r>
            <a:r>
              <a:rPr lang="en-US" baseline="-25000" dirty="0">
                <a:solidFill>
                  <a:srgbClr val="00FF00"/>
                </a:solidFill>
              </a:rPr>
              <a:t>3</a:t>
            </a:r>
            <a:r>
              <a:rPr lang="en-US" dirty="0">
                <a:solidFill>
                  <a:srgbClr val="00FF00"/>
                </a:solidFill>
              </a:rPr>
              <a:t>H</a:t>
            </a:r>
            <a:r>
              <a:rPr lang="en-US" baseline="-25000" dirty="0">
                <a:solidFill>
                  <a:srgbClr val="00FF00"/>
                </a:solidFill>
              </a:rPr>
              <a:t>7</a:t>
            </a:r>
            <a:r>
              <a:rPr lang="en-US" dirty="0">
                <a:solidFill>
                  <a:srgbClr val="00FF00"/>
                </a:solidFill>
              </a:rPr>
              <a:t>OH</a:t>
            </a:r>
            <a:r>
              <a:rPr lang="en-US" dirty="0"/>
              <a:t> (</a:t>
            </a:r>
            <a:r>
              <a:rPr lang="en-US" dirty="0">
                <a:solidFill>
                  <a:srgbClr val="FFFF00"/>
                </a:solidFill>
              </a:rPr>
              <a:t>any of isomers of propanol</a:t>
            </a:r>
            <a:r>
              <a:rPr lang="en-US" dirty="0"/>
              <a:t>) be more soluble in </a:t>
            </a:r>
            <a:r>
              <a:rPr lang="en-US" dirty="0">
                <a:solidFill>
                  <a:srgbClr val="00FF00"/>
                </a:solidFill>
              </a:rPr>
              <a:t>CCl</a:t>
            </a:r>
            <a:r>
              <a:rPr lang="en-US" baseline="-25000" dirty="0">
                <a:solidFill>
                  <a:srgbClr val="00FF00"/>
                </a:solidFill>
              </a:rPr>
              <a:t>4</a:t>
            </a:r>
            <a:r>
              <a:rPr lang="en-US" dirty="0"/>
              <a:t> (</a:t>
            </a:r>
            <a:r>
              <a:rPr lang="en-US" dirty="0">
                <a:solidFill>
                  <a:srgbClr val="FFFF00"/>
                </a:solidFill>
              </a:rPr>
              <a:t>carbon tetrachloride</a:t>
            </a:r>
            <a:r>
              <a:rPr lang="en-US" dirty="0"/>
              <a:t>) or </a:t>
            </a:r>
            <a:r>
              <a:rPr lang="en-US" dirty="0">
                <a:solidFill>
                  <a:srgbClr val="00FF00"/>
                </a:solidFill>
              </a:rPr>
              <a:t>H</a:t>
            </a:r>
            <a:r>
              <a:rPr lang="en-US" baseline="-25000" dirty="0">
                <a:solidFill>
                  <a:srgbClr val="00FF00"/>
                </a:solidFill>
              </a:rPr>
              <a:t>2</a:t>
            </a:r>
            <a:r>
              <a:rPr lang="en-US" dirty="0">
                <a:solidFill>
                  <a:srgbClr val="00FF00"/>
                </a:solidFill>
              </a:rPr>
              <a:t>O </a:t>
            </a:r>
            <a:r>
              <a:rPr lang="en-US" dirty="0"/>
              <a:t>(</a:t>
            </a:r>
            <a:r>
              <a:rPr lang="en-US" dirty="0">
                <a:solidFill>
                  <a:srgbClr val="FFFF00"/>
                </a:solidFill>
              </a:rPr>
              <a:t>water</a:t>
            </a:r>
            <a:r>
              <a:rPr lang="en-US" dirty="0"/>
              <a:t>)?</a:t>
            </a:r>
          </a:p>
          <a:p>
            <a:pPr marL="231775" lvl="1" indent="0">
              <a:buNone/>
            </a:pPr>
            <a:r>
              <a:rPr lang="en-US" sz="2400" dirty="0">
                <a:solidFill>
                  <a:schemeClr val="accent1">
                    <a:lumMod val="60000"/>
                    <a:lumOff val="40000"/>
                  </a:schemeClr>
                </a:solidFill>
              </a:rPr>
              <a:t>C</a:t>
            </a:r>
            <a:r>
              <a:rPr lang="en-US" sz="2400" baseline="-25000" dirty="0">
                <a:solidFill>
                  <a:schemeClr val="accent1">
                    <a:lumMod val="60000"/>
                    <a:lumOff val="40000"/>
                  </a:schemeClr>
                </a:solidFill>
              </a:rPr>
              <a:t>3</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7</a:t>
            </a:r>
            <a:r>
              <a:rPr lang="en-US" sz="2400" dirty="0">
                <a:solidFill>
                  <a:schemeClr val="accent1">
                    <a:lumMod val="60000"/>
                    <a:lumOff val="40000"/>
                  </a:schemeClr>
                </a:solidFill>
              </a:rPr>
              <a:t>OH</a:t>
            </a:r>
            <a:r>
              <a:rPr lang="en-US" sz="2400" dirty="0"/>
              <a:t> is </a:t>
            </a:r>
            <a:r>
              <a:rPr lang="en-US" sz="2400" b="1" dirty="0">
                <a:solidFill>
                  <a:srgbClr val="FFC000"/>
                </a:solidFill>
              </a:rPr>
              <a:t>polar</a:t>
            </a:r>
            <a:r>
              <a:rPr lang="en-US" sz="2400" dirty="0"/>
              <a:t> particularly because it is capable of </a:t>
            </a:r>
            <a:r>
              <a:rPr lang="en-US" sz="2400" dirty="0">
                <a:solidFill>
                  <a:srgbClr val="FFFF00"/>
                </a:solidFill>
              </a:rPr>
              <a:t>hydrogen bonding</a:t>
            </a:r>
            <a:r>
              <a:rPr lang="en-US" sz="2400" dirty="0"/>
              <a:t>, and </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2</a:t>
            </a:r>
            <a:r>
              <a:rPr lang="en-US" sz="2400" dirty="0">
                <a:solidFill>
                  <a:schemeClr val="accent1">
                    <a:lumMod val="60000"/>
                    <a:lumOff val="40000"/>
                  </a:schemeClr>
                </a:solidFill>
              </a:rPr>
              <a:t>O</a:t>
            </a:r>
            <a:r>
              <a:rPr lang="en-US" sz="2400" dirty="0"/>
              <a:t> also does </a:t>
            </a:r>
            <a:r>
              <a:rPr lang="en-US" sz="2400" dirty="0">
                <a:solidFill>
                  <a:srgbClr val="FFFF00"/>
                </a:solidFill>
              </a:rPr>
              <a:t>hydrogen bonding</a:t>
            </a:r>
            <a:r>
              <a:rPr lang="en-US" sz="2400" dirty="0"/>
              <a:t>. Expect </a:t>
            </a:r>
            <a:r>
              <a:rPr lang="en-US" sz="2400" dirty="0">
                <a:solidFill>
                  <a:schemeClr val="accent1">
                    <a:lumMod val="60000"/>
                    <a:lumOff val="40000"/>
                  </a:schemeClr>
                </a:solidFill>
              </a:rPr>
              <a:t>C</a:t>
            </a:r>
            <a:r>
              <a:rPr lang="en-US" sz="2400" baseline="-25000" dirty="0">
                <a:solidFill>
                  <a:schemeClr val="accent1">
                    <a:lumMod val="60000"/>
                    <a:lumOff val="40000"/>
                  </a:schemeClr>
                </a:solidFill>
              </a:rPr>
              <a:t>3</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7</a:t>
            </a:r>
            <a:r>
              <a:rPr lang="en-US" sz="2400" dirty="0">
                <a:solidFill>
                  <a:schemeClr val="accent1">
                    <a:lumMod val="60000"/>
                    <a:lumOff val="40000"/>
                  </a:schemeClr>
                </a:solidFill>
              </a:rPr>
              <a:t>OH</a:t>
            </a:r>
            <a:r>
              <a:rPr lang="en-US" sz="2400" dirty="0"/>
              <a:t> to be much more soluble in </a:t>
            </a:r>
            <a:r>
              <a:rPr lang="en-US" sz="2400" dirty="0">
                <a:solidFill>
                  <a:schemeClr val="accent1">
                    <a:lumMod val="60000"/>
                    <a:lumOff val="40000"/>
                  </a:schemeClr>
                </a:solidFill>
              </a:rPr>
              <a:t>H</a:t>
            </a:r>
            <a:r>
              <a:rPr lang="en-US" sz="2400" baseline="-25000" dirty="0">
                <a:solidFill>
                  <a:schemeClr val="accent1">
                    <a:lumMod val="60000"/>
                    <a:lumOff val="40000"/>
                  </a:schemeClr>
                </a:solidFill>
              </a:rPr>
              <a:t>2</a:t>
            </a:r>
            <a:r>
              <a:rPr lang="en-US" sz="2400" dirty="0">
                <a:solidFill>
                  <a:schemeClr val="accent1">
                    <a:lumMod val="60000"/>
                    <a:lumOff val="40000"/>
                  </a:schemeClr>
                </a:solidFill>
              </a:rPr>
              <a:t>O</a:t>
            </a:r>
            <a:r>
              <a:rPr lang="en-US" sz="2400" dirty="0"/>
              <a:t> than </a:t>
            </a:r>
            <a:r>
              <a:rPr lang="en-US" sz="2400" dirty="0">
                <a:solidFill>
                  <a:schemeClr val="accent1">
                    <a:lumMod val="60000"/>
                    <a:lumOff val="40000"/>
                  </a:schemeClr>
                </a:solidFill>
              </a:rPr>
              <a:t>CCl</a:t>
            </a:r>
            <a:r>
              <a:rPr lang="en-US" sz="2400" baseline="-25000" dirty="0">
                <a:solidFill>
                  <a:schemeClr val="accent1">
                    <a:lumMod val="60000"/>
                    <a:lumOff val="40000"/>
                  </a:schemeClr>
                </a:solidFill>
              </a:rPr>
              <a:t>4</a:t>
            </a:r>
            <a:endParaRPr lang="en-US" sz="2400" b="1" dirty="0">
              <a:solidFill>
                <a:schemeClr val="accent1">
                  <a:lumMod val="60000"/>
                  <a:lumOff val="40000"/>
                </a:schemeClr>
              </a:solidFill>
            </a:endParaRPr>
          </a:p>
          <a:p>
            <a:pPr marL="231775" lvl="1" indent="0">
              <a:buNone/>
            </a:pPr>
            <a:endParaRPr lang="en-US" dirty="0"/>
          </a:p>
        </p:txBody>
      </p:sp>
      <p:sp>
        <p:nvSpPr>
          <p:cNvPr id="2" name="Slide Number Placeholder 1">
            <a:extLst>
              <a:ext uri="{FF2B5EF4-FFF2-40B4-BE49-F238E27FC236}">
                <a16:creationId xmlns:a16="http://schemas.microsoft.com/office/drawing/2014/main" id="{753CA383-CCA4-4B2F-DC58-FD30C465B6DD}"/>
              </a:ext>
            </a:extLst>
          </p:cNvPr>
          <p:cNvSpPr>
            <a:spLocks noGrp="1"/>
          </p:cNvSpPr>
          <p:nvPr>
            <p:ph type="sldNum" sz="quarter" idx="10"/>
          </p:nvPr>
        </p:nvSpPr>
        <p:spPr/>
        <p:txBody>
          <a:bodyPr/>
          <a:lstStyle/>
          <a:p>
            <a:fld id="{48B47BF4-C530-47F3-8F78-E261EA428483}" type="slidenum">
              <a:rPr lang="en-US" smtClean="0"/>
              <a:pPr/>
              <a:t>7</a:t>
            </a:fld>
            <a:endParaRPr lang="en-US" dirty="0"/>
          </a:p>
        </p:txBody>
      </p:sp>
    </p:spTree>
    <p:extLst>
      <p:ext uri="{BB962C8B-B14F-4D97-AF65-F5344CB8AC3E}">
        <p14:creationId xmlns:p14="http://schemas.microsoft.com/office/powerpoint/2010/main" val="318635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1A3E5-A124-7E72-32D3-7255CD74F8D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79FB0E-31DD-0C11-0D69-0AE039B829FF}"/>
              </a:ext>
            </a:extLst>
          </p:cNvPr>
          <p:cNvSpPr>
            <a:spLocks noGrp="1"/>
          </p:cNvSpPr>
          <p:nvPr>
            <p:ph type="title"/>
          </p:nvPr>
        </p:nvSpPr>
        <p:spPr>
          <a:xfrm>
            <a:off x="372533" y="147082"/>
            <a:ext cx="8421512" cy="830997"/>
          </a:xfrm>
        </p:spPr>
        <p:txBody>
          <a:bodyPr/>
          <a:lstStyle/>
          <a:p>
            <a:r>
              <a:rPr lang="en-US" dirty="0"/>
              <a:t>Practice: Will It Dissolve?</a:t>
            </a:r>
          </a:p>
        </p:txBody>
      </p:sp>
      <p:sp>
        <p:nvSpPr>
          <p:cNvPr id="5" name="Content Placeholder 4">
            <a:extLst>
              <a:ext uri="{FF2B5EF4-FFF2-40B4-BE49-F238E27FC236}">
                <a16:creationId xmlns:a16="http://schemas.microsoft.com/office/drawing/2014/main" id="{7B30AB8B-A880-8263-5353-9C95768622AF}"/>
              </a:ext>
            </a:extLst>
          </p:cNvPr>
          <p:cNvSpPr>
            <a:spLocks noGrp="1"/>
          </p:cNvSpPr>
          <p:nvPr>
            <p:ph idx="1"/>
          </p:nvPr>
        </p:nvSpPr>
        <p:spPr>
          <a:xfrm>
            <a:off x="406400" y="981489"/>
            <a:ext cx="8387645" cy="5383503"/>
          </a:xfrm>
        </p:spPr>
        <p:txBody>
          <a:bodyPr/>
          <a:lstStyle/>
          <a:p>
            <a:r>
              <a:rPr lang="en-US" dirty="0"/>
              <a:t>Which of these will be </a:t>
            </a:r>
            <a:r>
              <a:rPr lang="en-US" dirty="0">
                <a:solidFill>
                  <a:schemeClr val="accent1">
                    <a:lumMod val="60000"/>
                    <a:lumOff val="40000"/>
                  </a:schemeClr>
                </a:solidFill>
              </a:rPr>
              <a:t>solutes</a:t>
            </a:r>
            <a:r>
              <a:rPr lang="en-US" dirty="0"/>
              <a:t> in the </a:t>
            </a:r>
            <a:r>
              <a:rPr lang="en-US" dirty="0">
                <a:solidFill>
                  <a:schemeClr val="accent1">
                    <a:lumMod val="60000"/>
                    <a:lumOff val="40000"/>
                  </a:schemeClr>
                </a:solidFill>
              </a:rPr>
              <a:t>solvent</a:t>
            </a:r>
            <a:r>
              <a:rPr lang="en-US" dirty="0"/>
              <a:t> </a:t>
            </a:r>
            <a:r>
              <a:rPr lang="en-US" dirty="0">
                <a:solidFill>
                  <a:srgbClr val="FFC000"/>
                </a:solidFill>
              </a:rPr>
              <a:t>water</a:t>
            </a:r>
            <a:r>
              <a:rPr lang="en-US" dirty="0"/>
              <a:t>?</a:t>
            </a:r>
          </a:p>
          <a:p>
            <a:pPr marL="457200" indent="-457200">
              <a:buFont typeface="+mj-lt"/>
              <a:buAutoNum type="alphaLcPeriod"/>
            </a:pPr>
            <a:r>
              <a:rPr lang="en-US" sz="2200" dirty="0">
                <a:solidFill>
                  <a:srgbClr val="00FF00"/>
                </a:solidFill>
              </a:rPr>
              <a:t>Methanol</a:t>
            </a:r>
            <a:r>
              <a:rPr lang="en-US" sz="2200" dirty="0"/>
              <a:t> (</a:t>
            </a:r>
            <a:r>
              <a:rPr lang="en-US" sz="2200" dirty="0">
                <a:solidFill>
                  <a:srgbClr val="00FF00"/>
                </a:solidFill>
              </a:rPr>
              <a:t>CH</a:t>
            </a:r>
            <a:r>
              <a:rPr lang="en-US" sz="2200" baseline="-25000" dirty="0">
                <a:solidFill>
                  <a:srgbClr val="00FF00"/>
                </a:solidFill>
              </a:rPr>
              <a:t>3</a:t>
            </a:r>
            <a:r>
              <a:rPr lang="en-US" sz="2200" dirty="0">
                <a:solidFill>
                  <a:srgbClr val="00FF00"/>
                </a:solidFill>
              </a:rPr>
              <a:t>OH</a:t>
            </a:r>
            <a:r>
              <a:rPr lang="en-US" sz="2200" dirty="0"/>
              <a:t>)</a:t>
            </a:r>
          </a:p>
          <a:p>
            <a:pPr marL="236538" lvl="1" indent="0">
              <a:buNone/>
            </a:pPr>
            <a:r>
              <a:rPr lang="en-US" dirty="0"/>
              <a:t>Both </a:t>
            </a:r>
            <a:r>
              <a:rPr lang="en-US" dirty="0">
                <a:solidFill>
                  <a:schemeClr val="accent1">
                    <a:lumMod val="60000"/>
                    <a:lumOff val="40000"/>
                  </a:schemeClr>
                </a:solidFill>
              </a:rPr>
              <a:t>water</a:t>
            </a:r>
            <a:r>
              <a:rPr lang="en-US" dirty="0"/>
              <a:t> and </a:t>
            </a:r>
            <a:r>
              <a:rPr lang="en-US" dirty="0">
                <a:solidFill>
                  <a:schemeClr val="accent1">
                    <a:lumMod val="60000"/>
                    <a:lumOff val="40000"/>
                  </a:schemeClr>
                </a:solidFill>
              </a:rPr>
              <a:t>methanol</a:t>
            </a:r>
            <a:r>
              <a:rPr lang="en-US" dirty="0"/>
              <a:t> have </a:t>
            </a:r>
            <a:r>
              <a:rPr lang="en-US" dirty="0">
                <a:solidFill>
                  <a:srgbClr val="00FF00"/>
                </a:solidFill>
              </a:rPr>
              <a:t>hydroxyl</a:t>
            </a:r>
            <a:r>
              <a:rPr lang="en-US" dirty="0"/>
              <a:t> (</a:t>
            </a:r>
            <a:r>
              <a:rPr lang="en-US" dirty="0">
                <a:solidFill>
                  <a:srgbClr val="00FF00"/>
                </a:solidFill>
              </a:rPr>
              <a:t>–OH</a:t>
            </a:r>
            <a:r>
              <a:rPr lang="en-US" dirty="0"/>
              <a:t>) </a:t>
            </a:r>
            <a:r>
              <a:rPr lang="en-US" dirty="0">
                <a:solidFill>
                  <a:srgbClr val="FFFF00"/>
                </a:solidFill>
              </a:rPr>
              <a:t>functional</a:t>
            </a:r>
            <a:r>
              <a:rPr lang="en-US" dirty="0"/>
              <a:t> </a:t>
            </a:r>
            <a:r>
              <a:rPr lang="en-US" dirty="0">
                <a:solidFill>
                  <a:srgbClr val="FFFF00"/>
                </a:solidFill>
              </a:rPr>
              <a:t>groups</a:t>
            </a:r>
            <a:r>
              <a:rPr lang="en-US" dirty="0"/>
              <a:t> that make these molecules </a:t>
            </a:r>
            <a:r>
              <a:rPr lang="en-US" b="1" dirty="0">
                <a:solidFill>
                  <a:srgbClr val="FFC000"/>
                </a:solidFill>
              </a:rPr>
              <a:t>polar</a:t>
            </a:r>
            <a:r>
              <a:rPr lang="en-US" dirty="0"/>
              <a:t>. So they will mix</a:t>
            </a:r>
          </a:p>
          <a:p>
            <a:pPr marL="342900" lvl="2" indent="0">
              <a:buNone/>
            </a:pPr>
            <a:r>
              <a:rPr lang="en-US" dirty="0"/>
              <a:t>Note </a:t>
            </a:r>
            <a:r>
              <a:rPr lang="en-US" dirty="0">
                <a:solidFill>
                  <a:schemeClr val="accent1">
                    <a:lumMod val="60000"/>
                    <a:lumOff val="40000"/>
                  </a:schemeClr>
                </a:solidFill>
              </a:rPr>
              <a:t>methanol</a:t>
            </a:r>
            <a:r>
              <a:rPr lang="en-US" dirty="0"/>
              <a:t> (</a:t>
            </a:r>
            <a:r>
              <a:rPr lang="en-US" dirty="0">
                <a:solidFill>
                  <a:schemeClr val="accent1">
                    <a:lumMod val="60000"/>
                    <a:lumOff val="40000"/>
                  </a:schemeClr>
                </a:solidFill>
              </a:rPr>
              <a:t>methyl alcohol</a:t>
            </a:r>
            <a:r>
              <a:rPr lang="en-US" dirty="0"/>
              <a:t>) is a </a:t>
            </a:r>
            <a:r>
              <a:rPr lang="en-US" dirty="0">
                <a:solidFill>
                  <a:srgbClr val="FFFF00"/>
                </a:solidFill>
              </a:rPr>
              <a:t>solvent</a:t>
            </a:r>
            <a:r>
              <a:rPr lang="en-US" dirty="0"/>
              <a:t> in its own right: so two solvents that are mixed to form solution are said to be </a:t>
            </a:r>
            <a:r>
              <a:rPr lang="en-US" b="1" dirty="0">
                <a:solidFill>
                  <a:srgbClr val="00FF00"/>
                </a:solidFill>
              </a:rPr>
              <a:t>miscible</a:t>
            </a:r>
          </a:p>
          <a:p>
            <a:pPr marL="457200" indent="-457200">
              <a:buFont typeface="+mj-lt"/>
              <a:buAutoNum type="alphaLcPeriod"/>
            </a:pPr>
            <a:r>
              <a:rPr lang="en-US" sz="2200" dirty="0">
                <a:solidFill>
                  <a:srgbClr val="00FF00"/>
                </a:solidFill>
              </a:rPr>
              <a:t>Sodium sulfate </a:t>
            </a:r>
            <a:r>
              <a:rPr lang="en-US" sz="2200" dirty="0"/>
              <a:t>(</a:t>
            </a:r>
            <a:r>
              <a:rPr lang="en-US" sz="2200" dirty="0">
                <a:solidFill>
                  <a:srgbClr val="00FF00"/>
                </a:solidFill>
              </a:rPr>
              <a:t>Na</a:t>
            </a:r>
            <a:r>
              <a:rPr lang="en-US" sz="2200" baseline="-25000" dirty="0">
                <a:solidFill>
                  <a:srgbClr val="00FF00"/>
                </a:solidFill>
              </a:rPr>
              <a:t>2</a:t>
            </a:r>
            <a:r>
              <a:rPr lang="en-US" sz="2200" dirty="0">
                <a:solidFill>
                  <a:srgbClr val="00FF00"/>
                </a:solidFill>
              </a:rPr>
              <a:t>SO</a:t>
            </a:r>
            <a:r>
              <a:rPr lang="en-US" sz="2200" baseline="-25000" dirty="0">
                <a:solidFill>
                  <a:srgbClr val="00FF00"/>
                </a:solidFill>
              </a:rPr>
              <a:t>4</a:t>
            </a:r>
            <a:r>
              <a:rPr lang="en-US" sz="2200" dirty="0"/>
              <a:t>)</a:t>
            </a:r>
          </a:p>
          <a:p>
            <a:pPr marL="236538" lvl="1" indent="0">
              <a:buNone/>
            </a:pPr>
            <a:r>
              <a:rPr lang="en-US" dirty="0">
                <a:solidFill>
                  <a:srgbClr val="FFC000"/>
                </a:solidFill>
              </a:rPr>
              <a:t>Na</a:t>
            </a:r>
            <a:r>
              <a:rPr lang="en-US" baseline="-25000" dirty="0">
                <a:solidFill>
                  <a:srgbClr val="FFC000"/>
                </a:solidFill>
              </a:rPr>
              <a:t>2</a:t>
            </a:r>
            <a:r>
              <a:rPr lang="en-US" dirty="0">
                <a:solidFill>
                  <a:srgbClr val="FFC000"/>
                </a:solidFill>
              </a:rPr>
              <a:t>SO</a:t>
            </a:r>
            <a:r>
              <a:rPr lang="en-US" baseline="-25000" dirty="0">
                <a:solidFill>
                  <a:srgbClr val="FFC000"/>
                </a:solidFill>
              </a:rPr>
              <a:t>4</a:t>
            </a:r>
            <a:r>
              <a:rPr lang="en-US" dirty="0"/>
              <a:t> is an </a:t>
            </a:r>
            <a:r>
              <a:rPr lang="en-US" dirty="0">
                <a:solidFill>
                  <a:schemeClr val="accent1">
                    <a:lumMod val="60000"/>
                    <a:lumOff val="40000"/>
                  </a:schemeClr>
                </a:solidFill>
              </a:rPr>
              <a:t>ionic compound</a:t>
            </a:r>
            <a:r>
              <a:rPr lang="en-US" dirty="0"/>
              <a:t>. </a:t>
            </a:r>
            <a:r>
              <a:rPr lang="en-US" dirty="0">
                <a:solidFill>
                  <a:srgbClr val="FFFF00"/>
                </a:solidFill>
              </a:rPr>
              <a:t>Ionic compounds </a:t>
            </a:r>
            <a:r>
              <a:rPr lang="en-US" dirty="0"/>
              <a:t>have </a:t>
            </a:r>
            <a:r>
              <a:rPr lang="en-US" dirty="0">
                <a:solidFill>
                  <a:srgbClr val="FFFF00"/>
                </a:solidFill>
              </a:rPr>
              <a:t>atoms</a:t>
            </a:r>
            <a:r>
              <a:rPr lang="en-US" dirty="0"/>
              <a:t> (or </a:t>
            </a:r>
            <a:r>
              <a:rPr lang="en-US" dirty="0">
                <a:solidFill>
                  <a:srgbClr val="FFFF00"/>
                </a:solidFill>
              </a:rPr>
              <a:t>polyatomic molecules </a:t>
            </a:r>
            <a:r>
              <a:rPr lang="en-US" dirty="0"/>
              <a:t>as </a:t>
            </a:r>
            <a:r>
              <a:rPr lang="en-US" dirty="0">
                <a:solidFill>
                  <a:srgbClr val="FFFF00"/>
                </a:solidFill>
              </a:rPr>
              <a:t>ions</a:t>
            </a:r>
            <a:r>
              <a:rPr lang="en-US" dirty="0"/>
              <a:t>) that have </a:t>
            </a:r>
            <a:r>
              <a:rPr lang="en-US" dirty="0">
                <a:solidFill>
                  <a:schemeClr val="accent1">
                    <a:lumMod val="60000"/>
                    <a:lumOff val="40000"/>
                  </a:schemeClr>
                </a:solidFill>
              </a:rPr>
              <a:t>permanent</a:t>
            </a:r>
            <a:r>
              <a:rPr lang="en-US" dirty="0"/>
              <a:t> </a:t>
            </a:r>
            <a:r>
              <a:rPr lang="en-US" dirty="0">
                <a:solidFill>
                  <a:schemeClr val="accent1">
                    <a:lumMod val="60000"/>
                    <a:lumOff val="40000"/>
                  </a:schemeClr>
                </a:solidFill>
              </a:rPr>
              <a:t>electric charge </a:t>
            </a:r>
            <a:r>
              <a:rPr lang="en-US" dirty="0"/>
              <a:t>character, either </a:t>
            </a:r>
            <a:r>
              <a:rPr lang="en-US" dirty="0">
                <a:solidFill>
                  <a:schemeClr val="accent1">
                    <a:lumMod val="60000"/>
                    <a:lumOff val="40000"/>
                  </a:schemeClr>
                </a:solidFill>
              </a:rPr>
              <a:t>positive</a:t>
            </a:r>
            <a:r>
              <a:rPr lang="en-US" dirty="0"/>
              <a:t> (</a:t>
            </a:r>
            <a:r>
              <a:rPr lang="en-US" dirty="0">
                <a:solidFill>
                  <a:schemeClr val="accent1">
                    <a:lumMod val="60000"/>
                    <a:lumOff val="40000"/>
                  </a:schemeClr>
                </a:solidFill>
              </a:rPr>
              <a:t>cationic</a:t>
            </a:r>
            <a:r>
              <a:rPr lang="en-US" dirty="0"/>
              <a:t>) or </a:t>
            </a:r>
            <a:r>
              <a:rPr lang="en-US" dirty="0">
                <a:solidFill>
                  <a:schemeClr val="accent1">
                    <a:lumMod val="60000"/>
                    <a:lumOff val="40000"/>
                  </a:schemeClr>
                </a:solidFill>
              </a:rPr>
              <a:t>negative</a:t>
            </a:r>
            <a:r>
              <a:rPr lang="en-US" dirty="0"/>
              <a:t> (</a:t>
            </a:r>
            <a:r>
              <a:rPr lang="en-US" dirty="0">
                <a:solidFill>
                  <a:schemeClr val="accent1">
                    <a:lumMod val="60000"/>
                    <a:lumOff val="40000"/>
                  </a:schemeClr>
                </a:solidFill>
              </a:rPr>
              <a:t>anionic</a:t>
            </a:r>
            <a:r>
              <a:rPr lang="en-US" dirty="0"/>
              <a:t>) charge. These always prefer a </a:t>
            </a:r>
            <a:r>
              <a:rPr lang="en-US" b="1" dirty="0">
                <a:solidFill>
                  <a:srgbClr val="FFC000"/>
                </a:solidFill>
              </a:rPr>
              <a:t>polar</a:t>
            </a:r>
            <a:r>
              <a:rPr lang="en-US" dirty="0"/>
              <a:t> than a nonpolar solvent, so will dissolve in water</a:t>
            </a:r>
          </a:p>
          <a:p>
            <a:pPr marL="457200" indent="-457200">
              <a:buFont typeface="+mj-lt"/>
              <a:buAutoNum type="alphaLcPeriod"/>
            </a:pPr>
            <a:r>
              <a:rPr lang="en-US" sz="2200" dirty="0">
                <a:solidFill>
                  <a:srgbClr val="00FF00"/>
                </a:solidFill>
              </a:rPr>
              <a:t>Octane</a:t>
            </a:r>
            <a:r>
              <a:rPr lang="en-US" sz="2200" dirty="0"/>
              <a:t> (</a:t>
            </a:r>
            <a:r>
              <a:rPr lang="en-US" sz="2200" dirty="0">
                <a:solidFill>
                  <a:srgbClr val="00FF00"/>
                </a:solidFill>
              </a:rPr>
              <a:t>C</a:t>
            </a:r>
            <a:r>
              <a:rPr lang="en-US" sz="2200" baseline="-25000" dirty="0">
                <a:solidFill>
                  <a:srgbClr val="00FF00"/>
                </a:solidFill>
              </a:rPr>
              <a:t>8</a:t>
            </a:r>
            <a:r>
              <a:rPr lang="en-US" sz="2200" dirty="0">
                <a:solidFill>
                  <a:srgbClr val="00FF00"/>
                </a:solidFill>
              </a:rPr>
              <a:t>H</a:t>
            </a:r>
            <a:r>
              <a:rPr lang="en-US" sz="2200" baseline="-25000" dirty="0">
                <a:solidFill>
                  <a:srgbClr val="00FF00"/>
                </a:solidFill>
              </a:rPr>
              <a:t>18</a:t>
            </a:r>
            <a:r>
              <a:rPr lang="en-US" sz="2200" dirty="0"/>
              <a:t>)</a:t>
            </a:r>
          </a:p>
          <a:p>
            <a:pPr marL="228600" indent="0">
              <a:buNone/>
            </a:pPr>
            <a:r>
              <a:rPr lang="en-US" sz="2000" dirty="0">
                <a:solidFill>
                  <a:srgbClr val="FFC000"/>
                </a:solidFill>
              </a:rPr>
              <a:t>C</a:t>
            </a:r>
            <a:r>
              <a:rPr lang="en-US" sz="2000" baseline="-25000" dirty="0">
                <a:solidFill>
                  <a:srgbClr val="FFC000"/>
                </a:solidFill>
              </a:rPr>
              <a:t>8</a:t>
            </a:r>
            <a:r>
              <a:rPr lang="en-US" sz="2000" dirty="0">
                <a:solidFill>
                  <a:srgbClr val="FFC000"/>
                </a:solidFill>
              </a:rPr>
              <a:t>H</a:t>
            </a:r>
            <a:r>
              <a:rPr lang="en-US" sz="2000" baseline="-25000" dirty="0">
                <a:solidFill>
                  <a:srgbClr val="FFC000"/>
                </a:solidFill>
              </a:rPr>
              <a:t>18</a:t>
            </a:r>
            <a:r>
              <a:rPr lang="en-US" sz="2000" dirty="0"/>
              <a:t> is a </a:t>
            </a:r>
            <a:r>
              <a:rPr lang="en-US" sz="2000" b="1" dirty="0">
                <a:solidFill>
                  <a:srgbClr val="FFC000"/>
                </a:solidFill>
              </a:rPr>
              <a:t>nonpolar</a:t>
            </a:r>
            <a:r>
              <a:rPr lang="en-US" sz="2000" dirty="0"/>
              <a:t> compound. Compounds of just </a:t>
            </a:r>
            <a:r>
              <a:rPr lang="en-US" sz="2000" dirty="0">
                <a:solidFill>
                  <a:schemeClr val="accent1">
                    <a:lumMod val="60000"/>
                    <a:lumOff val="40000"/>
                  </a:schemeClr>
                </a:solidFill>
              </a:rPr>
              <a:t>carbon</a:t>
            </a:r>
            <a:r>
              <a:rPr lang="en-US" sz="2000" dirty="0"/>
              <a:t> and </a:t>
            </a:r>
            <a:r>
              <a:rPr lang="en-US" sz="2000" dirty="0">
                <a:solidFill>
                  <a:schemeClr val="accent1">
                    <a:lumMod val="60000"/>
                    <a:lumOff val="40000"/>
                  </a:schemeClr>
                </a:solidFill>
              </a:rPr>
              <a:t>hydrogen</a:t>
            </a:r>
            <a:r>
              <a:rPr lang="en-US" sz="2000" dirty="0"/>
              <a:t> will generally be </a:t>
            </a:r>
            <a:r>
              <a:rPr lang="en-US" sz="2000" dirty="0">
                <a:solidFill>
                  <a:srgbClr val="FFFF00"/>
                </a:solidFill>
              </a:rPr>
              <a:t>nonpolar. </a:t>
            </a:r>
            <a:r>
              <a:rPr lang="en-US" sz="2000" dirty="0"/>
              <a:t>So it will not dissolve</a:t>
            </a:r>
            <a:endParaRPr lang="en-US" sz="2000" dirty="0">
              <a:solidFill>
                <a:srgbClr val="FFFF00"/>
              </a:solidFill>
            </a:endParaRPr>
          </a:p>
        </p:txBody>
      </p:sp>
      <p:sp>
        <p:nvSpPr>
          <p:cNvPr id="2" name="Slide Number Placeholder 1">
            <a:extLst>
              <a:ext uri="{FF2B5EF4-FFF2-40B4-BE49-F238E27FC236}">
                <a16:creationId xmlns:a16="http://schemas.microsoft.com/office/drawing/2014/main" id="{46F805EF-AC66-C4BB-432E-912B6AE75248}"/>
              </a:ext>
            </a:extLst>
          </p:cNvPr>
          <p:cNvSpPr>
            <a:spLocks noGrp="1"/>
          </p:cNvSpPr>
          <p:nvPr>
            <p:ph type="sldNum" sz="quarter" idx="10"/>
          </p:nvPr>
        </p:nvSpPr>
        <p:spPr/>
        <p:txBody>
          <a:bodyPr/>
          <a:lstStyle/>
          <a:p>
            <a:fld id="{48B47BF4-C530-47F3-8F78-E261EA428483}" type="slidenum">
              <a:rPr lang="en-US" smtClean="0"/>
              <a:pPr/>
              <a:t>8</a:t>
            </a:fld>
            <a:endParaRPr lang="en-US" dirty="0"/>
          </a:p>
        </p:txBody>
      </p:sp>
    </p:spTree>
    <p:extLst>
      <p:ext uri="{BB962C8B-B14F-4D97-AF65-F5344CB8AC3E}">
        <p14:creationId xmlns:p14="http://schemas.microsoft.com/office/powerpoint/2010/main" val="4125629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09469-F6E3-64F7-A5DF-236EA99D9A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FE54A92-A920-5C3D-303F-FA4B56ECF4E8}"/>
              </a:ext>
            </a:extLst>
          </p:cNvPr>
          <p:cNvSpPr>
            <a:spLocks noGrp="1"/>
          </p:cNvSpPr>
          <p:nvPr>
            <p:ph type="title"/>
          </p:nvPr>
        </p:nvSpPr>
        <p:spPr>
          <a:xfrm>
            <a:off x="372533" y="147082"/>
            <a:ext cx="8421512" cy="830997"/>
          </a:xfrm>
        </p:spPr>
        <p:txBody>
          <a:bodyPr/>
          <a:lstStyle/>
          <a:p>
            <a:r>
              <a:rPr lang="en-US" dirty="0"/>
              <a:t>Practice: Will It Dissolve?</a:t>
            </a:r>
          </a:p>
        </p:txBody>
      </p:sp>
      <p:sp>
        <p:nvSpPr>
          <p:cNvPr id="5" name="Content Placeholder 4">
            <a:extLst>
              <a:ext uri="{FF2B5EF4-FFF2-40B4-BE49-F238E27FC236}">
                <a16:creationId xmlns:a16="http://schemas.microsoft.com/office/drawing/2014/main" id="{2D3CEA0E-8FB8-7D8F-F2AF-491F069B2887}"/>
              </a:ext>
            </a:extLst>
          </p:cNvPr>
          <p:cNvSpPr>
            <a:spLocks noGrp="1"/>
          </p:cNvSpPr>
          <p:nvPr>
            <p:ph idx="1"/>
          </p:nvPr>
        </p:nvSpPr>
        <p:spPr>
          <a:xfrm>
            <a:off x="406400" y="981489"/>
            <a:ext cx="8387645" cy="5383503"/>
          </a:xfrm>
        </p:spPr>
        <p:txBody>
          <a:bodyPr/>
          <a:lstStyle/>
          <a:p>
            <a:pPr marL="0" indent="0">
              <a:buNone/>
            </a:pPr>
            <a:r>
              <a:rPr lang="en-US" dirty="0"/>
              <a:t>Which of these will be substances will</a:t>
            </a:r>
            <a:br>
              <a:rPr lang="en-US" dirty="0"/>
            </a:br>
            <a:r>
              <a:rPr lang="en-US" dirty="0"/>
              <a:t>dissolve in </a:t>
            </a:r>
            <a:r>
              <a:rPr lang="en-US" b="1" dirty="0">
                <a:solidFill>
                  <a:schemeClr val="accent1">
                    <a:lumMod val="60000"/>
                    <a:lumOff val="40000"/>
                  </a:schemeClr>
                </a:solidFill>
              </a:rPr>
              <a:t>nonpolar</a:t>
            </a:r>
            <a:r>
              <a:rPr lang="en-US" dirty="0"/>
              <a:t> solvent </a:t>
            </a:r>
            <a:r>
              <a:rPr lang="en-US" dirty="0">
                <a:solidFill>
                  <a:srgbClr val="00FF00"/>
                </a:solidFill>
              </a:rPr>
              <a:t>toluene</a:t>
            </a:r>
            <a:r>
              <a:rPr lang="en-US" dirty="0"/>
              <a:t> (</a:t>
            </a:r>
            <a:r>
              <a:rPr lang="en-US" dirty="0">
                <a:solidFill>
                  <a:srgbClr val="00FF00"/>
                </a:solidFill>
              </a:rPr>
              <a:t>C</a:t>
            </a:r>
            <a:r>
              <a:rPr lang="en-US" baseline="-25000" dirty="0">
                <a:solidFill>
                  <a:srgbClr val="00FF00"/>
                </a:solidFill>
              </a:rPr>
              <a:t>6</a:t>
            </a:r>
            <a:r>
              <a:rPr lang="en-US" dirty="0">
                <a:solidFill>
                  <a:srgbClr val="00FF00"/>
                </a:solidFill>
              </a:rPr>
              <a:t>H</a:t>
            </a:r>
            <a:r>
              <a:rPr lang="en-US" baseline="-25000" dirty="0">
                <a:solidFill>
                  <a:srgbClr val="00FF00"/>
                </a:solidFill>
              </a:rPr>
              <a:t>5</a:t>
            </a:r>
            <a:r>
              <a:rPr lang="en-US" dirty="0">
                <a:solidFill>
                  <a:srgbClr val="00FF00"/>
                </a:solidFill>
              </a:rPr>
              <a:t>CH</a:t>
            </a:r>
            <a:r>
              <a:rPr lang="en-US" baseline="-25000" dirty="0">
                <a:solidFill>
                  <a:srgbClr val="00FF00"/>
                </a:solidFill>
              </a:rPr>
              <a:t>3</a:t>
            </a:r>
            <a:r>
              <a:rPr lang="en-US" dirty="0"/>
              <a:t>)</a:t>
            </a:r>
          </a:p>
          <a:p>
            <a:pPr marL="457200" indent="-457200">
              <a:buFont typeface="+mj-lt"/>
              <a:buAutoNum type="alphaLcPeriod"/>
            </a:pPr>
            <a:r>
              <a:rPr lang="en-US" sz="2200" dirty="0">
                <a:solidFill>
                  <a:srgbClr val="00FF00"/>
                </a:solidFill>
              </a:rPr>
              <a:t>H</a:t>
            </a:r>
            <a:r>
              <a:rPr lang="en-US" sz="2200" baseline="-25000" dirty="0">
                <a:solidFill>
                  <a:srgbClr val="00FF00"/>
                </a:solidFill>
              </a:rPr>
              <a:t>2</a:t>
            </a:r>
            <a:r>
              <a:rPr lang="en-US" sz="2200" dirty="0">
                <a:solidFill>
                  <a:srgbClr val="00FF00"/>
                </a:solidFill>
              </a:rPr>
              <a:t>O</a:t>
            </a:r>
            <a:r>
              <a:rPr lang="en-US" sz="2200" dirty="0"/>
              <a:t> (water)</a:t>
            </a:r>
          </a:p>
          <a:p>
            <a:pPr marL="236538" lvl="1" indent="0">
              <a:buNone/>
            </a:pPr>
            <a:r>
              <a:rPr lang="en-US" dirty="0">
                <a:solidFill>
                  <a:schemeClr val="accent1">
                    <a:lumMod val="60000"/>
                    <a:lumOff val="40000"/>
                  </a:schemeClr>
                </a:solidFill>
              </a:rPr>
              <a:t>Water</a:t>
            </a:r>
            <a:r>
              <a:rPr lang="en-US" dirty="0"/>
              <a:t> is quite </a:t>
            </a:r>
            <a:r>
              <a:rPr lang="en-US" b="1" dirty="0">
                <a:solidFill>
                  <a:srgbClr val="FFC000"/>
                </a:solidFill>
              </a:rPr>
              <a:t>polar</a:t>
            </a:r>
            <a:r>
              <a:rPr lang="en-US" dirty="0"/>
              <a:t>. And following the rule of “like</a:t>
            </a:r>
            <a:br>
              <a:rPr lang="en-US" dirty="0"/>
            </a:br>
            <a:r>
              <a:rPr lang="en-US" dirty="0"/>
              <a:t>dissolves like” which means “polar dissolves polar”</a:t>
            </a:r>
            <a:br>
              <a:rPr lang="en-US" dirty="0"/>
            </a:br>
            <a:r>
              <a:rPr lang="en-US" dirty="0"/>
              <a:t>and “nonpolar dissolves nonpolar”, these will not</a:t>
            </a:r>
            <a:br>
              <a:rPr lang="en-US" dirty="0"/>
            </a:br>
            <a:r>
              <a:rPr lang="en-US" dirty="0"/>
              <a:t>mix (see image)</a:t>
            </a:r>
          </a:p>
          <a:p>
            <a:pPr marL="341313" indent="-341313">
              <a:buFont typeface="+mj-lt"/>
              <a:buAutoNum type="alphaLcPeriod"/>
            </a:pPr>
            <a:r>
              <a:rPr lang="en-US" sz="2200" dirty="0">
                <a:solidFill>
                  <a:srgbClr val="00FF00"/>
                </a:solidFill>
              </a:rPr>
              <a:t>Na</a:t>
            </a:r>
            <a:r>
              <a:rPr lang="en-US" sz="2200" baseline="-25000" dirty="0">
                <a:solidFill>
                  <a:srgbClr val="00FF00"/>
                </a:solidFill>
              </a:rPr>
              <a:t>2</a:t>
            </a:r>
            <a:r>
              <a:rPr lang="en-US" sz="2200" dirty="0">
                <a:solidFill>
                  <a:srgbClr val="00FF00"/>
                </a:solidFill>
              </a:rPr>
              <a:t>SO</a:t>
            </a:r>
            <a:r>
              <a:rPr lang="en-US" sz="2200" baseline="-25000" dirty="0">
                <a:solidFill>
                  <a:srgbClr val="00FF00"/>
                </a:solidFill>
              </a:rPr>
              <a:t>4</a:t>
            </a:r>
            <a:r>
              <a:rPr lang="en-US" sz="2200" dirty="0">
                <a:solidFill>
                  <a:srgbClr val="00FF00"/>
                </a:solidFill>
              </a:rPr>
              <a:t> </a:t>
            </a:r>
            <a:r>
              <a:rPr lang="en-US" sz="2200" dirty="0"/>
              <a:t>(</a:t>
            </a:r>
            <a:r>
              <a:rPr lang="en-US" sz="2200" dirty="0">
                <a:solidFill>
                  <a:srgbClr val="00FF00"/>
                </a:solidFill>
              </a:rPr>
              <a:t>sodium sulfate</a:t>
            </a:r>
            <a:r>
              <a:rPr lang="en-US" sz="2200" dirty="0"/>
              <a:t>)</a:t>
            </a:r>
          </a:p>
          <a:p>
            <a:pPr marL="236538" lvl="1" indent="0">
              <a:buNone/>
            </a:pPr>
            <a:r>
              <a:rPr lang="en-US" dirty="0"/>
              <a:t>It was noted that </a:t>
            </a:r>
            <a:r>
              <a:rPr lang="en-US" dirty="0">
                <a:solidFill>
                  <a:srgbClr val="FFC000"/>
                </a:solidFill>
              </a:rPr>
              <a:t>Na</a:t>
            </a:r>
            <a:r>
              <a:rPr lang="en-US" baseline="-25000" dirty="0">
                <a:solidFill>
                  <a:srgbClr val="FFC000"/>
                </a:solidFill>
              </a:rPr>
              <a:t>2</a:t>
            </a:r>
            <a:r>
              <a:rPr lang="en-US" dirty="0">
                <a:solidFill>
                  <a:srgbClr val="FFC000"/>
                </a:solidFill>
              </a:rPr>
              <a:t>SO</a:t>
            </a:r>
            <a:r>
              <a:rPr lang="en-US" baseline="-25000" dirty="0">
                <a:solidFill>
                  <a:srgbClr val="FFC000"/>
                </a:solidFill>
              </a:rPr>
              <a:t>4</a:t>
            </a:r>
            <a:r>
              <a:rPr lang="en-US" dirty="0"/>
              <a:t> is an </a:t>
            </a:r>
            <a:r>
              <a:rPr lang="en-US" dirty="0">
                <a:solidFill>
                  <a:schemeClr val="accent1">
                    <a:lumMod val="60000"/>
                    <a:lumOff val="40000"/>
                  </a:schemeClr>
                </a:solidFill>
              </a:rPr>
              <a:t>ionic compound</a:t>
            </a:r>
            <a:r>
              <a:rPr lang="en-US" dirty="0"/>
              <a:t>.</a:t>
            </a:r>
            <a:br>
              <a:rPr lang="en-US" dirty="0"/>
            </a:br>
            <a:r>
              <a:rPr lang="en-US" dirty="0"/>
              <a:t>Ionic compounds will interact with polar solvents ONLY</a:t>
            </a:r>
          </a:p>
          <a:p>
            <a:pPr marL="457200" indent="-457200">
              <a:buFont typeface="+mj-lt"/>
              <a:buAutoNum type="alphaLcPeriod"/>
            </a:pPr>
            <a:r>
              <a:rPr lang="en-US" sz="2200" dirty="0">
                <a:solidFill>
                  <a:srgbClr val="00FF00"/>
                </a:solidFill>
              </a:rPr>
              <a:t>C</a:t>
            </a:r>
            <a:r>
              <a:rPr lang="en-US" sz="2200" baseline="-25000" dirty="0">
                <a:solidFill>
                  <a:srgbClr val="00FF00"/>
                </a:solidFill>
              </a:rPr>
              <a:t>8</a:t>
            </a:r>
            <a:r>
              <a:rPr lang="en-US" sz="2200" dirty="0">
                <a:solidFill>
                  <a:srgbClr val="00FF00"/>
                </a:solidFill>
              </a:rPr>
              <a:t>H</a:t>
            </a:r>
            <a:r>
              <a:rPr lang="en-US" sz="2200" baseline="-25000" dirty="0">
                <a:solidFill>
                  <a:srgbClr val="00FF00"/>
                </a:solidFill>
              </a:rPr>
              <a:t>18 </a:t>
            </a:r>
            <a:r>
              <a:rPr lang="en-US" sz="2200" dirty="0"/>
              <a:t>(</a:t>
            </a:r>
            <a:r>
              <a:rPr lang="en-US" sz="2200" dirty="0">
                <a:solidFill>
                  <a:srgbClr val="00FF00"/>
                </a:solidFill>
              </a:rPr>
              <a:t>octane</a:t>
            </a:r>
            <a:r>
              <a:rPr lang="en-US" sz="2200" dirty="0"/>
              <a:t>)</a:t>
            </a:r>
          </a:p>
          <a:p>
            <a:pPr marL="228600" indent="0">
              <a:buNone/>
            </a:pPr>
            <a:r>
              <a:rPr lang="en-US" sz="2000" dirty="0"/>
              <a:t>As a </a:t>
            </a:r>
            <a:r>
              <a:rPr lang="en-US" sz="2000" b="1" dirty="0">
                <a:solidFill>
                  <a:srgbClr val="FFC000"/>
                </a:solidFill>
              </a:rPr>
              <a:t>nonpolar</a:t>
            </a:r>
            <a:r>
              <a:rPr lang="en-US" sz="2000" dirty="0"/>
              <a:t> compound, </a:t>
            </a:r>
            <a:r>
              <a:rPr lang="en-US" sz="2000" dirty="0">
                <a:solidFill>
                  <a:srgbClr val="FFC000"/>
                </a:solidFill>
              </a:rPr>
              <a:t>C</a:t>
            </a:r>
            <a:r>
              <a:rPr lang="en-US" sz="2000" baseline="-25000" dirty="0">
                <a:solidFill>
                  <a:srgbClr val="FFC000"/>
                </a:solidFill>
              </a:rPr>
              <a:t>8</a:t>
            </a:r>
            <a:r>
              <a:rPr lang="en-US" sz="2000" dirty="0">
                <a:solidFill>
                  <a:srgbClr val="FFC000"/>
                </a:solidFill>
              </a:rPr>
              <a:t>H</a:t>
            </a:r>
            <a:r>
              <a:rPr lang="en-US" sz="2000" baseline="-25000" dirty="0">
                <a:solidFill>
                  <a:srgbClr val="FFC000"/>
                </a:solidFill>
              </a:rPr>
              <a:t>18</a:t>
            </a:r>
            <a:r>
              <a:rPr lang="en-US" sz="2000" dirty="0"/>
              <a:t> will have no problem dissolving in a nonpolar solvent like toluene</a:t>
            </a:r>
            <a:endParaRPr lang="en-US" sz="2000" dirty="0">
              <a:solidFill>
                <a:srgbClr val="FFFF00"/>
              </a:solidFill>
            </a:endParaRPr>
          </a:p>
        </p:txBody>
      </p:sp>
      <p:sp>
        <p:nvSpPr>
          <p:cNvPr id="2" name="Slide Number Placeholder 1">
            <a:extLst>
              <a:ext uri="{FF2B5EF4-FFF2-40B4-BE49-F238E27FC236}">
                <a16:creationId xmlns:a16="http://schemas.microsoft.com/office/drawing/2014/main" id="{CEAFEE5F-6153-2072-C004-11810FE45E27}"/>
              </a:ext>
            </a:extLst>
          </p:cNvPr>
          <p:cNvSpPr>
            <a:spLocks noGrp="1"/>
          </p:cNvSpPr>
          <p:nvPr>
            <p:ph type="sldNum" sz="quarter" idx="10"/>
          </p:nvPr>
        </p:nvSpPr>
        <p:spPr/>
        <p:txBody>
          <a:bodyPr/>
          <a:lstStyle/>
          <a:p>
            <a:fld id="{48B47BF4-C530-47F3-8F78-E261EA428483}" type="slidenum">
              <a:rPr lang="en-US" smtClean="0"/>
              <a:pPr/>
              <a:t>9</a:t>
            </a:fld>
            <a:endParaRPr lang="en-US" dirty="0"/>
          </a:p>
        </p:txBody>
      </p:sp>
      <p:pic>
        <p:nvPicPr>
          <p:cNvPr id="6" name="Picture 5">
            <a:extLst>
              <a:ext uri="{FF2B5EF4-FFF2-40B4-BE49-F238E27FC236}">
                <a16:creationId xmlns:a16="http://schemas.microsoft.com/office/drawing/2014/main" id="{B27AE0DA-2608-1DC3-FF06-C0739A013534}"/>
              </a:ext>
            </a:extLst>
          </p:cNvPr>
          <p:cNvPicPr>
            <a:picLocks noChangeAspect="1"/>
          </p:cNvPicPr>
          <p:nvPr/>
        </p:nvPicPr>
        <p:blipFill>
          <a:blip r:embed="rId2"/>
          <a:stretch>
            <a:fillRect/>
          </a:stretch>
        </p:blipFill>
        <p:spPr>
          <a:xfrm>
            <a:off x="7863411" y="304129"/>
            <a:ext cx="1201715" cy="1874676"/>
          </a:xfrm>
          <a:prstGeom prst="rect">
            <a:avLst/>
          </a:prstGeom>
        </p:spPr>
      </p:pic>
      <p:pic>
        <p:nvPicPr>
          <p:cNvPr id="8" name="Picture 7">
            <a:extLst>
              <a:ext uri="{FF2B5EF4-FFF2-40B4-BE49-F238E27FC236}">
                <a16:creationId xmlns:a16="http://schemas.microsoft.com/office/drawing/2014/main" id="{E433366F-91E9-EB21-F7F5-C648F2AB127A}"/>
              </a:ext>
            </a:extLst>
          </p:cNvPr>
          <p:cNvPicPr>
            <a:picLocks noChangeAspect="1"/>
          </p:cNvPicPr>
          <p:nvPr/>
        </p:nvPicPr>
        <p:blipFill>
          <a:blip r:embed="rId3"/>
          <a:stretch>
            <a:fillRect/>
          </a:stretch>
        </p:blipFill>
        <p:spPr>
          <a:xfrm>
            <a:off x="7554801" y="2178805"/>
            <a:ext cx="1486107" cy="2229161"/>
          </a:xfrm>
          <a:prstGeom prst="rect">
            <a:avLst/>
          </a:prstGeom>
        </p:spPr>
      </p:pic>
    </p:spTree>
    <p:extLst>
      <p:ext uri="{BB962C8B-B14F-4D97-AF65-F5344CB8AC3E}">
        <p14:creationId xmlns:p14="http://schemas.microsoft.com/office/powerpoint/2010/main" val="180842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31455</TotalTime>
  <Words>4833</Words>
  <Application>Microsoft Office PowerPoint</Application>
  <PresentationFormat>On-screen Show (4:3)</PresentationFormat>
  <Paragraphs>435</Paragraphs>
  <Slides>51</Slides>
  <Notes>1</Notes>
  <HiddenSlides>0</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Cambria</vt:lpstr>
      <vt:lpstr>Cambria Math</vt:lpstr>
      <vt:lpstr>Courier New</vt:lpstr>
      <vt:lpstr>Symbol</vt:lpstr>
      <vt:lpstr>Tahoma</vt:lpstr>
      <vt:lpstr>Times New Roman</vt:lpstr>
      <vt:lpstr>Verdana</vt:lpstr>
      <vt:lpstr>Wingdings</vt:lpstr>
      <vt:lpstr>Light-on-dark-standard-presentation</vt:lpstr>
      <vt:lpstr>Introductory General Chemistry</vt:lpstr>
      <vt:lpstr>PowerPoint Presentation</vt:lpstr>
      <vt:lpstr>Solutions</vt:lpstr>
      <vt:lpstr>Solutions</vt:lpstr>
      <vt:lpstr>Solutions: Quiz Time</vt:lpstr>
      <vt:lpstr>Will It Dissolve?</vt:lpstr>
      <vt:lpstr>Practice: Will It Dissolve?</vt:lpstr>
      <vt:lpstr>Practice: Will It Dissolve?</vt:lpstr>
      <vt:lpstr>Practice: Will It Dissolve?</vt:lpstr>
      <vt:lpstr>“Like Prefers to Dissolve in Like”</vt:lpstr>
      <vt:lpstr>Electrolytes / Nonelectrolytes</vt:lpstr>
      <vt:lpstr>Electrolytes / Nonelectrolytes</vt:lpstr>
      <vt:lpstr>Carrying Electric Current</vt:lpstr>
      <vt:lpstr>Ion-Dipole Attraction</vt:lpstr>
      <vt:lpstr>Ion-Dipole Attraction</vt:lpstr>
      <vt:lpstr>Which Become Ions in Solution?</vt:lpstr>
      <vt:lpstr>Solubility in Aqueous Solutions</vt:lpstr>
      <vt:lpstr>Solubility in Aqueous Solutions</vt:lpstr>
      <vt:lpstr>Practice: Is It Soluble?</vt:lpstr>
      <vt:lpstr>Solubility and Saturation</vt:lpstr>
      <vt:lpstr>Saturated / Unsaturated</vt:lpstr>
      <vt:lpstr>Supersaturation</vt:lpstr>
      <vt:lpstr>Supersaturation</vt:lpstr>
      <vt:lpstr>Solids Dissolved in Water</vt:lpstr>
      <vt:lpstr>Solids Solubility vs Temp</vt:lpstr>
      <vt:lpstr>Gas Solubility vs Temp</vt:lpstr>
      <vt:lpstr>Partial Pressure of Gas Solute</vt:lpstr>
      <vt:lpstr>Concentration</vt:lpstr>
      <vt:lpstr>Percent Solutions</vt:lpstr>
      <vt:lpstr>Mass Percent Solutions</vt:lpstr>
      <vt:lpstr>Volume Percent Solutions</vt:lpstr>
      <vt:lpstr>Molarity of Solutions</vt:lpstr>
      <vt:lpstr>Practice: Molarity</vt:lpstr>
      <vt:lpstr>Practice: Molarity</vt:lpstr>
      <vt:lpstr>Practice: Molarity</vt:lpstr>
      <vt:lpstr>Mass = Concentration × Volume</vt:lpstr>
      <vt:lpstr>Mass = Molar Mass × Molarity × Volume</vt:lpstr>
      <vt:lpstr>Volume = Moles (Mass) / Concentration</vt:lpstr>
      <vt:lpstr>Volume = Moles (Mass) / Concentration</vt:lpstr>
      <vt:lpstr>Dilutions of Solutions</vt:lpstr>
      <vt:lpstr>The Math of Dilutions</vt:lpstr>
      <vt:lpstr>Practice: The Math of Dilutions</vt:lpstr>
      <vt:lpstr>Colligative Properties: Molality</vt:lpstr>
      <vt:lpstr>Practice: Molality</vt:lpstr>
      <vt:lpstr>Boiling Point and Freezing Point</vt:lpstr>
      <vt:lpstr>Solute “Particle Number”</vt:lpstr>
      <vt:lpstr>Effective Particle Molality</vt:lpstr>
      <vt:lpstr>Computing B.P. / F.P. Changes</vt:lpstr>
      <vt:lpstr>Osmosis</vt:lpstr>
      <vt:lpstr>Osmotic Pressure</vt:lpstr>
      <vt:lpstr>Practice: Osmotic Pressure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1138</cp:revision>
  <cp:lastPrinted>2016-03-14T04:22:58Z</cp:lastPrinted>
  <dcterms:created xsi:type="dcterms:W3CDTF">2005-12-08T13:54:14Z</dcterms:created>
  <dcterms:modified xsi:type="dcterms:W3CDTF">2025-10-26T21:05:39Z</dcterms:modified>
</cp:coreProperties>
</file>